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sldIdLst>
    <p:sldId id="256" r:id="rId3"/>
    <p:sldId id="1015" r:id="rId4"/>
    <p:sldId id="257" r:id="rId5"/>
    <p:sldId id="1016" r:id="rId6"/>
    <p:sldId id="1035" r:id="rId7"/>
    <p:sldId id="1036" r:id="rId8"/>
    <p:sldId id="1037" r:id="rId9"/>
    <p:sldId id="498" r:id="rId10"/>
    <p:sldId id="1038" r:id="rId11"/>
    <p:sldId id="1039" r:id="rId12"/>
    <p:sldId id="1040" r:id="rId13"/>
    <p:sldId id="1041" r:id="rId14"/>
    <p:sldId id="1042" r:id="rId15"/>
    <p:sldId id="1043" r:id="rId16"/>
    <p:sldId id="1044" r:id="rId17"/>
    <p:sldId id="1045" r:id="rId18"/>
    <p:sldId id="1046" r:id="rId19"/>
    <p:sldId id="1047" r:id="rId20"/>
    <p:sldId id="1048" r:id="rId21"/>
    <p:sldId id="1053" r:id="rId22"/>
    <p:sldId id="1054" r:id="rId23"/>
    <p:sldId id="1049" r:id="rId24"/>
    <p:sldId id="1056" r:id="rId25"/>
    <p:sldId id="1057" r:id="rId26"/>
    <p:sldId id="1050" r:id="rId27"/>
    <p:sldId id="1058" r:id="rId28"/>
    <p:sldId id="1059" r:id="rId29"/>
    <p:sldId id="1051" r:id="rId30"/>
    <p:sldId id="1060" r:id="rId31"/>
    <p:sldId id="1061" r:id="rId32"/>
    <p:sldId id="1063" r:id="rId33"/>
    <p:sldId id="1062" r:id="rId34"/>
    <p:sldId id="1065" r:id="rId35"/>
    <p:sldId id="1068" r:id="rId36"/>
    <p:sldId id="1085" r:id="rId37"/>
    <p:sldId id="1086" r:id="rId38"/>
    <p:sldId id="1066" r:id="rId39"/>
    <p:sldId id="1067" r:id="rId40"/>
    <p:sldId id="1069" r:id="rId41"/>
    <p:sldId id="1087" r:id="rId42"/>
    <p:sldId id="1088" r:id="rId43"/>
    <p:sldId id="1070" r:id="rId44"/>
    <p:sldId id="1071" r:id="rId45"/>
    <p:sldId id="1089" r:id="rId46"/>
    <p:sldId id="1090" r:id="rId47"/>
    <p:sldId id="1073" r:id="rId48"/>
    <p:sldId id="1074" r:id="rId49"/>
    <p:sldId id="1075" r:id="rId50"/>
    <p:sldId id="1076" r:id="rId51"/>
    <p:sldId id="1091" r:id="rId52"/>
    <p:sldId id="1092" r:id="rId53"/>
    <p:sldId id="1077" r:id="rId54"/>
    <p:sldId id="1078" r:id="rId55"/>
    <p:sldId id="1093" r:id="rId56"/>
    <p:sldId id="1094" r:id="rId57"/>
    <p:sldId id="1079" r:id="rId58"/>
    <p:sldId id="1080" r:id="rId59"/>
    <p:sldId id="1095" r:id="rId60"/>
    <p:sldId id="1096" r:id="rId61"/>
    <p:sldId id="1081" r:id="rId62"/>
    <p:sldId id="1082" r:id="rId63"/>
    <p:sldId id="1097" r:id="rId64"/>
    <p:sldId id="1098" r:id="rId65"/>
    <p:sldId id="1083" r:id="rId66"/>
    <p:sldId id="1084" r:id="rId67"/>
    <p:sldId id="1052" r:id="rId68"/>
    <p:sldId id="680" r:id="rId69"/>
    <p:sldId id="681" r:id="rId70"/>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825" y="2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2600" b="1" i="0">
                <a:solidFill>
                  <a:srgbClr val="3C3935"/>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50" b="0" i="0">
                <a:solidFill>
                  <a:srgbClr val="3C393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defRPr sz="950" b="0" i="0">
                <a:solidFill>
                  <a:srgbClr val="3C3935"/>
                </a:solidFill>
                <a:latin typeface="Arial"/>
                <a:cs typeface="Arial"/>
              </a:defRPr>
            </a:lvl1pPr>
          </a:lstStyle>
          <a:p>
            <a:pPr marL="38100">
              <a:lnSpc>
                <a:spcPct val="100000"/>
              </a:lnSpc>
              <a:spcBef>
                <a:spcPts val="30"/>
              </a:spcBef>
            </a:pPr>
            <a:fld id="{81D60167-4931-47E6-BA6A-407CBD079E47}" type="slidenum">
              <a:rPr dirty="0"/>
              <a:t>‹#›</a:t>
            </a:fld>
            <a:r>
              <a:rPr spc="405" dirty="0"/>
              <a:t> </a:t>
            </a:r>
            <a:r>
              <a:rPr dirty="0"/>
              <a:t>|</a:t>
            </a:r>
            <a:r>
              <a:rPr spc="155" dirty="0"/>
              <a:t>  </a:t>
            </a:r>
            <a:r>
              <a:rPr dirty="0"/>
              <a:t>Faculty</a:t>
            </a:r>
            <a:r>
              <a:rPr spc="120" dirty="0"/>
              <a:t> </a:t>
            </a:r>
            <a:r>
              <a:rPr dirty="0"/>
              <a:t>of</a:t>
            </a:r>
            <a:r>
              <a:rPr spc="25" dirty="0"/>
              <a:t> </a:t>
            </a:r>
            <a:r>
              <a:rPr dirty="0"/>
              <a:t>Business</a:t>
            </a:r>
            <a:r>
              <a:rPr spc="125" dirty="0"/>
              <a:t> </a:t>
            </a:r>
            <a:r>
              <a:rPr dirty="0"/>
              <a:t>and</a:t>
            </a:r>
            <a:r>
              <a:rPr spc="60" dirty="0"/>
              <a:t> </a:t>
            </a:r>
            <a:r>
              <a:rPr dirty="0"/>
              <a:t>Law</a:t>
            </a:r>
            <a:r>
              <a:rPr spc="45" dirty="0"/>
              <a:t> </a:t>
            </a:r>
            <a:r>
              <a:rPr dirty="0"/>
              <a:t>|</a:t>
            </a:r>
            <a:r>
              <a:rPr spc="135" dirty="0"/>
              <a:t> </a:t>
            </a:r>
            <a:r>
              <a:rPr dirty="0"/>
              <a:t>Peter</a:t>
            </a:r>
            <a:r>
              <a:rPr spc="55" dirty="0"/>
              <a:t> </a:t>
            </a:r>
            <a:r>
              <a:rPr dirty="0"/>
              <a:t>Faber</a:t>
            </a:r>
            <a:r>
              <a:rPr spc="55" dirty="0"/>
              <a:t> </a:t>
            </a:r>
            <a:r>
              <a:rPr dirty="0"/>
              <a:t>Business</a:t>
            </a:r>
            <a:r>
              <a:rPr spc="120" dirty="0"/>
              <a:t> </a:t>
            </a:r>
            <a:r>
              <a:rPr spc="-10" dirty="0"/>
              <a:t>School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4" name="Holder 4"/>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70772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1" i="0">
                <a:solidFill>
                  <a:srgbClr val="3C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50" b="0" i="0">
                <a:solidFill>
                  <a:srgbClr val="3C393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defRPr sz="950" b="0" i="0">
                <a:solidFill>
                  <a:srgbClr val="3C3935"/>
                </a:solidFill>
                <a:latin typeface="Arial"/>
                <a:cs typeface="Arial"/>
              </a:defRPr>
            </a:lvl1pPr>
          </a:lstStyle>
          <a:p>
            <a:pPr marL="38100">
              <a:lnSpc>
                <a:spcPct val="100000"/>
              </a:lnSpc>
              <a:spcBef>
                <a:spcPts val="30"/>
              </a:spcBef>
            </a:pPr>
            <a:fld id="{81D60167-4931-47E6-BA6A-407CBD079E47}" type="slidenum">
              <a:rPr dirty="0"/>
              <a:t>‹#›</a:t>
            </a:fld>
            <a:r>
              <a:rPr spc="405" dirty="0"/>
              <a:t> </a:t>
            </a:r>
            <a:r>
              <a:rPr dirty="0"/>
              <a:t>|</a:t>
            </a:r>
            <a:r>
              <a:rPr spc="155" dirty="0"/>
              <a:t>  </a:t>
            </a:r>
            <a:r>
              <a:rPr dirty="0"/>
              <a:t>Faculty</a:t>
            </a:r>
            <a:r>
              <a:rPr spc="120" dirty="0"/>
              <a:t> </a:t>
            </a:r>
            <a:r>
              <a:rPr dirty="0"/>
              <a:t>of</a:t>
            </a:r>
            <a:r>
              <a:rPr spc="25" dirty="0"/>
              <a:t> </a:t>
            </a:r>
            <a:r>
              <a:rPr dirty="0"/>
              <a:t>Business</a:t>
            </a:r>
            <a:r>
              <a:rPr spc="125" dirty="0"/>
              <a:t> </a:t>
            </a:r>
            <a:r>
              <a:rPr dirty="0"/>
              <a:t>and</a:t>
            </a:r>
            <a:r>
              <a:rPr spc="60" dirty="0"/>
              <a:t> </a:t>
            </a:r>
            <a:r>
              <a:rPr dirty="0"/>
              <a:t>Law</a:t>
            </a:r>
            <a:r>
              <a:rPr spc="45" dirty="0"/>
              <a:t> </a:t>
            </a:r>
            <a:r>
              <a:rPr dirty="0"/>
              <a:t>|</a:t>
            </a:r>
            <a:r>
              <a:rPr spc="135" dirty="0"/>
              <a:t> </a:t>
            </a:r>
            <a:r>
              <a:rPr dirty="0"/>
              <a:t>Peter</a:t>
            </a:r>
            <a:r>
              <a:rPr spc="55" dirty="0"/>
              <a:t> </a:t>
            </a:r>
            <a:r>
              <a:rPr dirty="0"/>
              <a:t>Faber</a:t>
            </a:r>
            <a:r>
              <a:rPr spc="55" dirty="0"/>
              <a:t> </a:t>
            </a:r>
            <a:r>
              <a:rPr dirty="0"/>
              <a:t>Business</a:t>
            </a:r>
            <a:r>
              <a:rPr spc="120" dirty="0"/>
              <a:t> </a:t>
            </a:r>
            <a:r>
              <a:rPr spc="-10" dirty="0"/>
              <a:t>School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1" i="0">
                <a:solidFill>
                  <a:srgbClr val="3C3935"/>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7" name="Holder 7"/>
          <p:cNvSpPr>
            <a:spLocks noGrp="1"/>
          </p:cNvSpPr>
          <p:nvPr>
            <p:ph type="sldNum" sz="quarter" idx="7"/>
          </p:nvPr>
        </p:nvSpPr>
        <p:spPr/>
        <p:txBody>
          <a:bodyPr lIns="0" tIns="0" rIns="0" bIns="0"/>
          <a:lstStyle>
            <a:lvl1pPr>
              <a:defRPr sz="950" b="0" i="0">
                <a:solidFill>
                  <a:srgbClr val="3C3935"/>
                </a:solidFill>
                <a:latin typeface="Arial"/>
                <a:cs typeface="Arial"/>
              </a:defRPr>
            </a:lvl1pPr>
          </a:lstStyle>
          <a:p>
            <a:pPr marL="38100">
              <a:lnSpc>
                <a:spcPct val="100000"/>
              </a:lnSpc>
              <a:spcBef>
                <a:spcPts val="30"/>
              </a:spcBef>
            </a:pPr>
            <a:fld id="{81D60167-4931-47E6-BA6A-407CBD079E47}" type="slidenum">
              <a:rPr dirty="0"/>
              <a:t>‹#›</a:t>
            </a:fld>
            <a:r>
              <a:rPr spc="405" dirty="0"/>
              <a:t> </a:t>
            </a:r>
            <a:r>
              <a:rPr dirty="0"/>
              <a:t>|</a:t>
            </a:r>
            <a:r>
              <a:rPr spc="155" dirty="0"/>
              <a:t>  </a:t>
            </a:r>
            <a:r>
              <a:rPr dirty="0"/>
              <a:t>Faculty</a:t>
            </a:r>
            <a:r>
              <a:rPr spc="120" dirty="0"/>
              <a:t> </a:t>
            </a:r>
            <a:r>
              <a:rPr dirty="0"/>
              <a:t>of</a:t>
            </a:r>
            <a:r>
              <a:rPr spc="25" dirty="0"/>
              <a:t> </a:t>
            </a:r>
            <a:r>
              <a:rPr dirty="0"/>
              <a:t>Business</a:t>
            </a:r>
            <a:r>
              <a:rPr spc="125" dirty="0"/>
              <a:t> </a:t>
            </a:r>
            <a:r>
              <a:rPr dirty="0"/>
              <a:t>and</a:t>
            </a:r>
            <a:r>
              <a:rPr spc="60" dirty="0"/>
              <a:t> </a:t>
            </a:r>
            <a:r>
              <a:rPr dirty="0"/>
              <a:t>Law</a:t>
            </a:r>
            <a:r>
              <a:rPr spc="45" dirty="0"/>
              <a:t> </a:t>
            </a:r>
            <a:r>
              <a:rPr dirty="0"/>
              <a:t>|</a:t>
            </a:r>
            <a:r>
              <a:rPr spc="135" dirty="0"/>
              <a:t> </a:t>
            </a:r>
            <a:r>
              <a:rPr dirty="0"/>
              <a:t>Peter</a:t>
            </a:r>
            <a:r>
              <a:rPr spc="55" dirty="0"/>
              <a:t> </a:t>
            </a:r>
            <a:r>
              <a:rPr dirty="0"/>
              <a:t>Faber</a:t>
            </a:r>
            <a:r>
              <a:rPr spc="55" dirty="0"/>
              <a:t> </a:t>
            </a:r>
            <a:r>
              <a:rPr dirty="0"/>
              <a:t>Business</a:t>
            </a:r>
            <a:r>
              <a:rPr spc="120" dirty="0"/>
              <a:t> </a:t>
            </a:r>
            <a:r>
              <a:rPr spc="-10" dirty="0"/>
              <a:t>School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1" i="0">
                <a:solidFill>
                  <a:srgbClr val="3C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5" name="Holder 5"/>
          <p:cNvSpPr>
            <a:spLocks noGrp="1"/>
          </p:cNvSpPr>
          <p:nvPr>
            <p:ph type="sldNum" sz="quarter" idx="7"/>
          </p:nvPr>
        </p:nvSpPr>
        <p:spPr/>
        <p:txBody>
          <a:bodyPr lIns="0" tIns="0" rIns="0" bIns="0"/>
          <a:lstStyle>
            <a:lvl1pPr>
              <a:defRPr sz="950" b="0" i="0">
                <a:solidFill>
                  <a:srgbClr val="3C3935"/>
                </a:solidFill>
                <a:latin typeface="Arial"/>
                <a:cs typeface="Arial"/>
              </a:defRPr>
            </a:lvl1pPr>
          </a:lstStyle>
          <a:p>
            <a:pPr marL="38100">
              <a:lnSpc>
                <a:spcPct val="100000"/>
              </a:lnSpc>
              <a:spcBef>
                <a:spcPts val="30"/>
              </a:spcBef>
            </a:pPr>
            <a:fld id="{81D60167-4931-47E6-BA6A-407CBD079E47}" type="slidenum">
              <a:rPr dirty="0"/>
              <a:t>‹#›</a:t>
            </a:fld>
            <a:r>
              <a:rPr spc="405" dirty="0"/>
              <a:t> </a:t>
            </a:r>
            <a:r>
              <a:rPr dirty="0"/>
              <a:t>|</a:t>
            </a:r>
            <a:r>
              <a:rPr spc="155" dirty="0"/>
              <a:t>  </a:t>
            </a:r>
            <a:r>
              <a:rPr dirty="0"/>
              <a:t>Faculty</a:t>
            </a:r>
            <a:r>
              <a:rPr spc="120" dirty="0"/>
              <a:t> </a:t>
            </a:r>
            <a:r>
              <a:rPr dirty="0"/>
              <a:t>of</a:t>
            </a:r>
            <a:r>
              <a:rPr spc="25" dirty="0"/>
              <a:t> </a:t>
            </a:r>
            <a:r>
              <a:rPr dirty="0"/>
              <a:t>Business</a:t>
            </a:r>
            <a:r>
              <a:rPr spc="125" dirty="0"/>
              <a:t> </a:t>
            </a:r>
            <a:r>
              <a:rPr dirty="0"/>
              <a:t>and</a:t>
            </a:r>
            <a:r>
              <a:rPr spc="60" dirty="0"/>
              <a:t> </a:t>
            </a:r>
            <a:r>
              <a:rPr dirty="0"/>
              <a:t>Law</a:t>
            </a:r>
            <a:r>
              <a:rPr spc="45" dirty="0"/>
              <a:t> </a:t>
            </a:r>
            <a:r>
              <a:rPr dirty="0"/>
              <a:t>|</a:t>
            </a:r>
            <a:r>
              <a:rPr spc="135" dirty="0"/>
              <a:t> </a:t>
            </a:r>
            <a:r>
              <a:rPr dirty="0"/>
              <a:t>Peter</a:t>
            </a:r>
            <a:r>
              <a:rPr spc="55" dirty="0"/>
              <a:t> </a:t>
            </a:r>
            <a:r>
              <a:rPr dirty="0"/>
              <a:t>Faber</a:t>
            </a:r>
            <a:r>
              <a:rPr spc="55" dirty="0"/>
              <a:t> </a:t>
            </a:r>
            <a:r>
              <a:rPr dirty="0"/>
              <a:t>Business</a:t>
            </a:r>
            <a:r>
              <a:rPr spc="120" dirty="0"/>
              <a:t> </a:t>
            </a:r>
            <a:r>
              <a:rPr spc="-10" dirty="0"/>
              <a:t>School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4" name="Holder 4"/>
          <p:cNvSpPr>
            <a:spLocks noGrp="1"/>
          </p:cNvSpPr>
          <p:nvPr>
            <p:ph type="sldNum" sz="quarter" idx="7"/>
          </p:nvPr>
        </p:nvSpPr>
        <p:spPr/>
        <p:txBody>
          <a:bodyPr lIns="0" tIns="0" rIns="0" bIns="0"/>
          <a:lstStyle>
            <a:lvl1pPr>
              <a:defRPr sz="950" b="0" i="0">
                <a:solidFill>
                  <a:srgbClr val="3C3935"/>
                </a:solidFill>
                <a:latin typeface="Arial"/>
                <a:cs typeface="Arial"/>
              </a:defRPr>
            </a:lvl1pPr>
          </a:lstStyle>
          <a:p>
            <a:pPr marL="38100">
              <a:lnSpc>
                <a:spcPct val="100000"/>
              </a:lnSpc>
              <a:spcBef>
                <a:spcPts val="30"/>
              </a:spcBef>
            </a:pPr>
            <a:fld id="{81D60167-4931-47E6-BA6A-407CBD079E47}" type="slidenum">
              <a:rPr dirty="0"/>
              <a:t>‹#›</a:t>
            </a:fld>
            <a:r>
              <a:rPr spc="405" dirty="0"/>
              <a:t> </a:t>
            </a:r>
            <a:r>
              <a:rPr dirty="0"/>
              <a:t>|</a:t>
            </a:r>
            <a:r>
              <a:rPr spc="155" dirty="0"/>
              <a:t>  </a:t>
            </a:r>
            <a:r>
              <a:rPr dirty="0"/>
              <a:t>Faculty</a:t>
            </a:r>
            <a:r>
              <a:rPr spc="120" dirty="0"/>
              <a:t> </a:t>
            </a:r>
            <a:r>
              <a:rPr dirty="0"/>
              <a:t>of</a:t>
            </a:r>
            <a:r>
              <a:rPr spc="25" dirty="0"/>
              <a:t> </a:t>
            </a:r>
            <a:r>
              <a:rPr dirty="0"/>
              <a:t>Business</a:t>
            </a:r>
            <a:r>
              <a:rPr spc="125" dirty="0"/>
              <a:t> </a:t>
            </a:r>
            <a:r>
              <a:rPr dirty="0"/>
              <a:t>and</a:t>
            </a:r>
            <a:r>
              <a:rPr spc="60" dirty="0"/>
              <a:t> </a:t>
            </a:r>
            <a:r>
              <a:rPr dirty="0"/>
              <a:t>Law</a:t>
            </a:r>
            <a:r>
              <a:rPr spc="45" dirty="0"/>
              <a:t> </a:t>
            </a:r>
            <a:r>
              <a:rPr dirty="0"/>
              <a:t>|</a:t>
            </a:r>
            <a:r>
              <a:rPr spc="135" dirty="0"/>
              <a:t> </a:t>
            </a:r>
            <a:r>
              <a:rPr dirty="0"/>
              <a:t>Peter</a:t>
            </a:r>
            <a:r>
              <a:rPr spc="55" dirty="0"/>
              <a:t> </a:t>
            </a:r>
            <a:r>
              <a:rPr dirty="0"/>
              <a:t>Faber</a:t>
            </a:r>
            <a:r>
              <a:rPr spc="55" dirty="0"/>
              <a:t> </a:t>
            </a:r>
            <a:r>
              <a:rPr dirty="0"/>
              <a:t>Business</a:t>
            </a:r>
            <a:r>
              <a:rPr spc="120" dirty="0"/>
              <a:t> </a:t>
            </a:r>
            <a:r>
              <a:rPr spc="-10" dirty="0"/>
              <a:t>School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9596" y="713233"/>
            <a:ext cx="3767469" cy="334707"/>
          </a:xfrm>
          <a:prstGeom prst="rect">
            <a:avLst/>
          </a:prstGeom>
        </p:spPr>
        <p:txBody>
          <a:bodyPr wrap="square" lIns="0" tIns="0" rIns="0" bIns="0">
            <a:spAutoFit/>
          </a:bodyPr>
          <a:lstStyle>
            <a:lvl1pPr>
              <a:defRPr sz="2175" b="1" i="0">
                <a:solidFill>
                  <a:srgbClr val="3D3935"/>
                </a:solidFill>
                <a:latin typeface="Arial"/>
                <a:cs typeface="Arial"/>
              </a:defRPr>
            </a:lvl1pPr>
          </a:lstStyle>
          <a:p>
            <a:endParaRPr/>
          </a:p>
        </p:txBody>
      </p:sp>
      <p:sp>
        <p:nvSpPr>
          <p:cNvPr id="3" name="Holder 3"/>
          <p:cNvSpPr>
            <a:spLocks noGrp="1"/>
          </p:cNvSpPr>
          <p:nvPr>
            <p:ph type="subTitle" idx="4"/>
          </p:nvPr>
        </p:nvSpPr>
        <p:spPr>
          <a:xfrm>
            <a:off x="1371600" y="3840480"/>
            <a:ext cx="6400800" cy="219291"/>
          </a:xfrm>
          <a:prstGeom prst="rect">
            <a:avLst/>
          </a:prstGeom>
        </p:spPr>
        <p:txBody>
          <a:bodyPr wrap="square" lIns="0" tIns="0" rIns="0" bIns="0">
            <a:spAutoFit/>
          </a:bodyPr>
          <a:lstStyle>
            <a:lvl1pPr>
              <a:defRPr sz="1425"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114774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9610" y="713233"/>
            <a:ext cx="6553200" cy="334707"/>
          </a:xfrm>
        </p:spPr>
        <p:txBody>
          <a:bodyPr lIns="0" tIns="0" rIns="0" bIns="0"/>
          <a:lstStyle>
            <a:lvl1pPr>
              <a:defRPr sz="2175" b="1" i="0">
                <a:solidFill>
                  <a:srgbClr val="3D3935"/>
                </a:solidFill>
                <a:latin typeface="Arial"/>
                <a:cs typeface="Arial"/>
              </a:defRPr>
            </a:lvl1pPr>
          </a:lstStyle>
          <a:p>
            <a:endParaRPr/>
          </a:p>
        </p:txBody>
      </p:sp>
      <p:sp>
        <p:nvSpPr>
          <p:cNvPr id="3" name="Holder 3"/>
          <p:cNvSpPr>
            <a:spLocks noGrp="1"/>
          </p:cNvSpPr>
          <p:nvPr>
            <p:ph type="body" idx="1"/>
          </p:nvPr>
        </p:nvSpPr>
        <p:spPr>
          <a:xfrm>
            <a:off x="508455" y="1392429"/>
            <a:ext cx="8127091" cy="219291"/>
          </a:xfrm>
        </p:spPr>
        <p:txBody>
          <a:bodyPr lIns="0" tIns="0" rIns="0" bIns="0"/>
          <a:lstStyle>
            <a:lvl1pPr>
              <a:defRPr sz="1425"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3243427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19610" y="713233"/>
            <a:ext cx="6553200" cy="334707"/>
          </a:xfrm>
        </p:spPr>
        <p:txBody>
          <a:bodyPr lIns="0" tIns="0" rIns="0" bIns="0"/>
          <a:lstStyle>
            <a:lvl1pPr>
              <a:defRPr sz="2175" b="1" i="0">
                <a:solidFill>
                  <a:srgbClr val="3D3935"/>
                </a:solidFill>
                <a:latin typeface="Arial"/>
                <a:cs typeface="Arial"/>
              </a:defRPr>
            </a:lvl1pPr>
          </a:lstStyle>
          <a:p>
            <a:endParaRPr/>
          </a:p>
        </p:txBody>
      </p:sp>
      <p:sp>
        <p:nvSpPr>
          <p:cNvPr id="3" name="Holder 3"/>
          <p:cNvSpPr>
            <a:spLocks noGrp="1"/>
          </p:cNvSpPr>
          <p:nvPr>
            <p:ph sz="half" idx="2"/>
          </p:nvPr>
        </p:nvSpPr>
        <p:spPr>
          <a:xfrm>
            <a:off x="457200" y="1577340"/>
            <a:ext cx="3977640"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923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7" name="Holder 7"/>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1367417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9610" y="713233"/>
            <a:ext cx="6553200" cy="334707"/>
          </a:xfrm>
        </p:spPr>
        <p:txBody>
          <a:bodyPr lIns="0" tIns="0" rIns="0" bIns="0"/>
          <a:lstStyle>
            <a:lvl1pPr>
              <a:defRPr sz="2175"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5" name="Holder 5"/>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15867644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5029200" cy="457200"/>
          </a:xfrm>
          <a:custGeom>
            <a:avLst/>
            <a:gdLst/>
            <a:ahLst/>
            <a:cxnLst/>
            <a:rect l="l" t="t" r="r" b="b"/>
            <a:pathLst>
              <a:path w="5029200" h="457200">
                <a:moveTo>
                  <a:pt x="5029200" y="0"/>
                </a:moveTo>
                <a:lnTo>
                  <a:pt x="0" y="0"/>
                </a:lnTo>
                <a:lnTo>
                  <a:pt x="0" y="457200"/>
                </a:lnTo>
                <a:lnTo>
                  <a:pt x="4568952" y="457200"/>
                </a:lnTo>
                <a:lnTo>
                  <a:pt x="5029200" y="0"/>
                </a:lnTo>
                <a:close/>
              </a:path>
            </a:pathLst>
          </a:custGeom>
          <a:solidFill>
            <a:srgbClr val="E8E2DB"/>
          </a:solidFill>
        </p:spPr>
        <p:txBody>
          <a:bodyPr wrap="square" lIns="0" tIns="0" rIns="0" bIns="0" rtlCol="0"/>
          <a:lstStyle/>
          <a:p>
            <a:endParaRPr/>
          </a:p>
        </p:txBody>
      </p:sp>
      <p:sp>
        <p:nvSpPr>
          <p:cNvPr id="17" name="bg object 17"/>
          <p:cNvSpPr/>
          <p:nvPr/>
        </p:nvSpPr>
        <p:spPr>
          <a:xfrm>
            <a:off x="4572000" y="6400800"/>
            <a:ext cx="4572000" cy="457200"/>
          </a:xfrm>
          <a:custGeom>
            <a:avLst/>
            <a:gdLst/>
            <a:ahLst/>
            <a:cxnLst/>
            <a:rect l="l" t="t" r="r" b="b"/>
            <a:pathLst>
              <a:path w="4572000" h="457200">
                <a:moveTo>
                  <a:pt x="4572000" y="0"/>
                </a:moveTo>
                <a:lnTo>
                  <a:pt x="460501" y="0"/>
                </a:lnTo>
                <a:lnTo>
                  <a:pt x="0" y="457200"/>
                </a:lnTo>
                <a:lnTo>
                  <a:pt x="4572000" y="457200"/>
                </a:lnTo>
                <a:lnTo>
                  <a:pt x="4572000" y="0"/>
                </a:lnTo>
                <a:close/>
              </a:path>
            </a:pathLst>
          </a:custGeom>
          <a:solidFill>
            <a:srgbClr val="E8E2DB"/>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7400925" y="361950"/>
            <a:ext cx="1371600" cy="485775"/>
          </a:xfrm>
          <a:prstGeom prst="rect">
            <a:avLst/>
          </a:prstGeom>
        </p:spPr>
      </p:pic>
      <p:sp>
        <p:nvSpPr>
          <p:cNvPr id="2" name="Holder 2"/>
          <p:cNvSpPr>
            <a:spLocks noGrp="1"/>
          </p:cNvSpPr>
          <p:nvPr>
            <p:ph type="title"/>
          </p:nvPr>
        </p:nvSpPr>
        <p:spPr>
          <a:xfrm>
            <a:off x="520065" y="541337"/>
            <a:ext cx="5962015" cy="817244"/>
          </a:xfrm>
          <a:prstGeom prst="rect">
            <a:avLst/>
          </a:prstGeom>
        </p:spPr>
        <p:txBody>
          <a:bodyPr wrap="square" lIns="0" tIns="0" rIns="0" bIns="0">
            <a:spAutoFit/>
          </a:bodyPr>
          <a:lstStyle>
            <a:lvl1pPr>
              <a:defRPr sz="2600" b="1" i="0">
                <a:solidFill>
                  <a:srgbClr val="3C3935"/>
                </a:solidFill>
                <a:latin typeface="Arial"/>
                <a:cs typeface="Arial"/>
              </a:defRPr>
            </a:lvl1pPr>
          </a:lstStyle>
          <a:p>
            <a:endParaRPr/>
          </a:p>
        </p:txBody>
      </p:sp>
      <p:sp>
        <p:nvSpPr>
          <p:cNvPr id="3" name="Holder 3"/>
          <p:cNvSpPr>
            <a:spLocks noGrp="1"/>
          </p:cNvSpPr>
          <p:nvPr>
            <p:ph type="body" idx="1"/>
          </p:nvPr>
        </p:nvSpPr>
        <p:spPr>
          <a:xfrm>
            <a:off x="520065" y="1449140"/>
            <a:ext cx="8002905" cy="4161154"/>
          </a:xfrm>
          <a:prstGeom prst="rect">
            <a:avLst/>
          </a:prstGeom>
        </p:spPr>
        <p:txBody>
          <a:bodyPr wrap="square" lIns="0" tIns="0" rIns="0" bIns="0">
            <a:spAutoFit/>
          </a:bodyPr>
          <a:lstStyle>
            <a:lvl1pPr>
              <a:defRPr sz="1850" b="0" i="0">
                <a:solidFill>
                  <a:srgbClr val="3C3935"/>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a:xfrm>
            <a:off x="552767" y="6564611"/>
            <a:ext cx="3723004" cy="163829"/>
          </a:xfrm>
          <a:prstGeom prst="rect">
            <a:avLst/>
          </a:prstGeom>
        </p:spPr>
        <p:txBody>
          <a:bodyPr wrap="square" lIns="0" tIns="0" rIns="0" bIns="0">
            <a:spAutoFit/>
          </a:bodyPr>
          <a:lstStyle>
            <a:lvl1pPr>
              <a:defRPr sz="950" b="0" i="0">
                <a:solidFill>
                  <a:srgbClr val="3C3935"/>
                </a:solidFill>
                <a:latin typeface="Arial"/>
                <a:cs typeface="Arial"/>
              </a:defRPr>
            </a:lvl1pPr>
          </a:lstStyle>
          <a:p>
            <a:pPr marL="38100">
              <a:lnSpc>
                <a:spcPct val="100000"/>
              </a:lnSpc>
              <a:spcBef>
                <a:spcPts val="30"/>
              </a:spcBef>
            </a:pPr>
            <a:fld id="{81D60167-4931-47E6-BA6A-407CBD079E47}" type="slidenum">
              <a:rPr dirty="0"/>
              <a:t>‹#›</a:t>
            </a:fld>
            <a:r>
              <a:rPr spc="405" dirty="0"/>
              <a:t> </a:t>
            </a:r>
            <a:r>
              <a:rPr dirty="0"/>
              <a:t>|</a:t>
            </a:r>
            <a:r>
              <a:rPr spc="155" dirty="0"/>
              <a:t>  </a:t>
            </a:r>
            <a:r>
              <a:rPr dirty="0"/>
              <a:t>Faculty</a:t>
            </a:r>
            <a:r>
              <a:rPr spc="120" dirty="0"/>
              <a:t> </a:t>
            </a:r>
            <a:r>
              <a:rPr dirty="0"/>
              <a:t>of</a:t>
            </a:r>
            <a:r>
              <a:rPr spc="25" dirty="0"/>
              <a:t> </a:t>
            </a:r>
            <a:r>
              <a:rPr dirty="0"/>
              <a:t>Business</a:t>
            </a:r>
            <a:r>
              <a:rPr spc="125" dirty="0"/>
              <a:t> </a:t>
            </a:r>
            <a:r>
              <a:rPr dirty="0"/>
              <a:t>and</a:t>
            </a:r>
            <a:r>
              <a:rPr spc="60" dirty="0"/>
              <a:t> </a:t>
            </a:r>
            <a:r>
              <a:rPr dirty="0"/>
              <a:t>Law</a:t>
            </a:r>
            <a:r>
              <a:rPr spc="45" dirty="0"/>
              <a:t> </a:t>
            </a:r>
            <a:r>
              <a:rPr dirty="0"/>
              <a:t>|</a:t>
            </a:r>
            <a:r>
              <a:rPr spc="135" dirty="0"/>
              <a:t> </a:t>
            </a:r>
            <a:r>
              <a:rPr dirty="0"/>
              <a:t>Peter</a:t>
            </a:r>
            <a:r>
              <a:rPr spc="55" dirty="0"/>
              <a:t> </a:t>
            </a:r>
            <a:r>
              <a:rPr dirty="0"/>
              <a:t>Faber</a:t>
            </a:r>
            <a:r>
              <a:rPr spc="55" dirty="0"/>
              <a:t> </a:t>
            </a:r>
            <a:r>
              <a:rPr dirty="0"/>
              <a:t>Business</a:t>
            </a:r>
            <a:r>
              <a:rPr spc="120" dirty="0"/>
              <a:t> </a:t>
            </a:r>
            <a:r>
              <a:rPr spc="-10" dirty="0"/>
              <a:t>School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88" y="0"/>
            <a:ext cx="5027930"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sz="1350"/>
          </a:p>
        </p:txBody>
      </p:sp>
      <p:sp>
        <p:nvSpPr>
          <p:cNvPr id="17" name="bg object 17"/>
          <p:cNvSpPr/>
          <p:nvPr/>
        </p:nvSpPr>
        <p:spPr>
          <a:xfrm>
            <a:off x="4572001" y="6397624"/>
            <a:ext cx="4570730"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sz="1350"/>
          </a:p>
        </p:txBody>
      </p:sp>
      <p:pic>
        <p:nvPicPr>
          <p:cNvPr id="18" name="bg object 18"/>
          <p:cNvPicPr/>
          <p:nvPr/>
        </p:nvPicPr>
        <p:blipFill>
          <a:blip r:embed="rId7" cstate="print"/>
          <a:stretch>
            <a:fillRect/>
          </a:stretch>
        </p:blipFill>
        <p:spPr>
          <a:xfrm>
            <a:off x="7399338" y="365127"/>
            <a:ext cx="1374775" cy="485775"/>
          </a:xfrm>
          <a:prstGeom prst="rect">
            <a:avLst/>
          </a:prstGeom>
        </p:spPr>
      </p:pic>
      <p:sp>
        <p:nvSpPr>
          <p:cNvPr id="2" name="Holder 2"/>
          <p:cNvSpPr>
            <a:spLocks noGrp="1"/>
          </p:cNvSpPr>
          <p:nvPr>
            <p:ph type="title"/>
          </p:nvPr>
        </p:nvSpPr>
        <p:spPr>
          <a:xfrm>
            <a:off x="519610" y="713233"/>
            <a:ext cx="6553200"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508455" y="1392429"/>
            <a:ext cx="8127091"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3108960" y="6377941"/>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1"/>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a:xfrm>
            <a:off x="552269" y="6556594"/>
            <a:ext cx="3729354" cy="115416"/>
          </a:xfrm>
          <a:prstGeom prst="rect">
            <a:avLst/>
          </a:prstGeom>
        </p:spPr>
        <p:txBody>
          <a:bodyPr wrap="square" lIns="0" tIns="0" rIns="0" bIns="0">
            <a:spAutoFit/>
          </a:bodyPr>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35312807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ev.mysql.com/doc/index-other.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anvas.acu.edu.au/courses/23980/modul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anvas.acu.edu.au/courses/23980/assignments" TargetMode="External"/><Relationship Id="rId2" Type="http://schemas.openxmlformats.org/officeDocument/2006/relationships/hyperlink" Target="https://canvas.acu.edu.au/courses/23980/modules" TargetMode="Externa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0" y="-126"/>
            <a:ext cx="4103370" cy="2470785"/>
          </a:xfrm>
          <a:custGeom>
            <a:avLst/>
            <a:gdLst/>
            <a:ahLst/>
            <a:cxnLst/>
            <a:rect l="l" t="t" r="r" b="b"/>
            <a:pathLst>
              <a:path w="4103370" h="2470785">
                <a:moveTo>
                  <a:pt x="0" y="2470277"/>
                </a:moveTo>
                <a:lnTo>
                  <a:pt x="4103243" y="2470277"/>
                </a:lnTo>
                <a:lnTo>
                  <a:pt x="4103243" y="0"/>
                </a:lnTo>
                <a:lnTo>
                  <a:pt x="0" y="0"/>
                </a:lnTo>
                <a:lnTo>
                  <a:pt x="0" y="2470277"/>
                </a:lnTo>
                <a:close/>
              </a:path>
            </a:pathLst>
          </a:custGeom>
          <a:solidFill>
            <a:srgbClr val="F1120D"/>
          </a:solidFill>
        </p:spPr>
        <p:txBody>
          <a:bodyPr wrap="square" lIns="0" tIns="0" rIns="0" bIns="0" rtlCol="0"/>
          <a:lstStyle/>
          <a:p>
            <a:endParaRPr/>
          </a:p>
        </p:txBody>
      </p:sp>
      <p:grpSp>
        <p:nvGrpSpPr>
          <p:cNvPr id="3" name="object 3"/>
          <p:cNvGrpSpPr/>
          <p:nvPr/>
        </p:nvGrpSpPr>
        <p:grpSpPr>
          <a:xfrm>
            <a:off x="0" y="-126"/>
            <a:ext cx="9144000" cy="6857365"/>
            <a:chOff x="0" y="-126"/>
            <a:chExt cx="9144000" cy="6857365"/>
          </a:xfrm>
        </p:grpSpPr>
        <p:sp>
          <p:nvSpPr>
            <p:cNvPr id="4" name="object 4"/>
            <p:cNvSpPr/>
            <p:nvPr/>
          </p:nvSpPr>
          <p:spPr>
            <a:xfrm>
              <a:off x="4572000" y="3426586"/>
              <a:ext cx="4572000" cy="3430904"/>
            </a:xfrm>
            <a:custGeom>
              <a:avLst/>
              <a:gdLst/>
              <a:ahLst/>
              <a:cxnLst/>
              <a:rect l="l" t="t" r="r" b="b"/>
              <a:pathLst>
                <a:path w="4572000" h="3430904">
                  <a:moveTo>
                    <a:pt x="4103243" y="84"/>
                  </a:moveTo>
                  <a:lnTo>
                    <a:pt x="0" y="84"/>
                  </a:lnTo>
                  <a:lnTo>
                    <a:pt x="476376" y="475434"/>
                  </a:lnTo>
                  <a:lnTo>
                    <a:pt x="476376" y="3430386"/>
                  </a:lnTo>
                  <a:lnTo>
                    <a:pt x="4571872" y="3430386"/>
                  </a:lnTo>
                  <a:lnTo>
                    <a:pt x="4571872" y="468703"/>
                  </a:lnTo>
                  <a:lnTo>
                    <a:pt x="4103243" y="84"/>
                  </a:lnTo>
                  <a:close/>
                </a:path>
              </a:pathLst>
            </a:custGeom>
            <a:solidFill>
              <a:srgbClr val="3C0E53"/>
            </a:solidFill>
          </p:spPr>
          <p:txBody>
            <a:bodyPr wrap="square" lIns="0" tIns="0" rIns="0" bIns="0" rtlCol="0"/>
            <a:lstStyle/>
            <a:p>
              <a:endParaRPr/>
            </a:p>
          </p:txBody>
        </p:sp>
        <p:sp>
          <p:nvSpPr>
            <p:cNvPr id="5" name="object 5"/>
            <p:cNvSpPr/>
            <p:nvPr/>
          </p:nvSpPr>
          <p:spPr>
            <a:xfrm>
              <a:off x="0" y="-126"/>
              <a:ext cx="4572000" cy="3427095"/>
            </a:xfrm>
            <a:custGeom>
              <a:avLst/>
              <a:gdLst/>
              <a:ahLst/>
              <a:cxnLst/>
              <a:rect l="l" t="t" r="r" b="b"/>
              <a:pathLst>
                <a:path w="4572000" h="3427095">
                  <a:moveTo>
                    <a:pt x="4572000" y="170"/>
                  </a:moveTo>
                  <a:lnTo>
                    <a:pt x="0" y="170"/>
                  </a:lnTo>
                  <a:lnTo>
                    <a:pt x="0" y="3426798"/>
                  </a:lnTo>
                  <a:lnTo>
                    <a:pt x="4572000" y="3426798"/>
                  </a:lnTo>
                  <a:lnTo>
                    <a:pt x="4572000" y="170"/>
                  </a:lnTo>
                  <a:close/>
                </a:path>
              </a:pathLst>
            </a:custGeom>
            <a:solidFill>
              <a:srgbClr val="F4F0EC"/>
            </a:solidFill>
          </p:spPr>
          <p:txBody>
            <a:bodyPr wrap="square" lIns="0" tIns="0" rIns="0" bIns="0" rtlCol="0"/>
            <a:lstStyle/>
            <a:p>
              <a:endParaRPr/>
            </a:p>
          </p:txBody>
        </p:sp>
        <p:sp>
          <p:nvSpPr>
            <p:cNvPr id="6" name="object 6"/>
            <p:cNvSpPr/>
            <p:nvPr/>
          </p:nvSpPr>
          <p:spPr>
            <a:xfrm>
              <a:off x="0" y="3426587"/>
              <a:ext cx="5048885" cy="3430904"/>
            </a:xfrm>
            <a:custGeom>
              <a:avLst/>
              <a:gdLst/>
              <a:ahLst/>
              <a:cxnLst/>
              <a:rect l="l" t="t" r="r" b="b"/>
              <a:pathLst>
                <a:path w="5048885" h="3430904">
                  <a:moveTo>
                    <a:pt x="4572000" y="84"/>
                  </a:moveTo>
                  <a:lnTo>
                    <a:pt x="0" y="84"/>
                  </a:lnTo>
                  <a:lnTo>
                    <a:pt x="475399" y="475434"/>
                  </a:lnTo>
                  <a:lnTo>
                    <a:pt x="475399" y="3430385"/>
                  </a:lnTo>
                  <a:lnTo>
                    <a:pt x="5048377" y="3430385"/>
                  </a:lnTo>
                  <a:lnTo>
                    <a:pt x="5048377" y="475434"/>
                  </a:lnTo>
                  <a:lnTo>
                    <a:pt x="4572000" y="84"/>
                  </a:lnTo>
                  <a:close/>
                </a:path>
              </a:pathLst>
            </a:custGeom>
            <a:solidFill>
              <a:srgbClr val="E8E2DB"/>
            </a:solidFill>
          </p:spPr>
          <p:txBody>
            <a:bodyPr wrap="square" lIns="0" tIns="0" rIns="0" bIns="0" rtlCol="0"/>
            <a:lstStyle/>
            <a:p>
              <a:endParaRPr/>
            </a:p>
          </p:txBody>
        </p:sp>
        <p:pic>
          <p:nvPicPr>
            <p:cNvPr id="7" name="object 7"/>
            <p:cNvPicPr/>
            <p:nvPr/>
          </p:nvPicPr>
          <p:blipFill>
            <a:blip r:embed="rId2" cstate="print"/>
            <a:stretch>
              <a:fillRect/>
            </a:stretch>
          </p:blipFill>
          <p:spPr>
            <a:xfrm>
              <a:off x="7400925" y="6096000"/>
              <a:ext cx="1371600" cy="485775"/>
            </a:xfrm>
            <a:prstGeom prst="rect">
              <a:avLst/>
            </a:prstGeom>
          </p:spPr>
        </p:pic>
      </p:grpSp>
      <p:sp>
        <p:nvSpPr>
          <p:cNvPr id="8" name="object 8"/>
          <p:cNvSpPr txBox="1">
            <a:spLocks noGrp="1"/>
          </p:cNvSpPr>
          <p:nvPr>
            <p:ph type="title"/>
          </p:nvPr>
        </p:nvSpPr>
        <p:spPr>
          <a:xfrm>
            <a:off x="228600" y="457200"/>
            <a:ext cx="4190999" cy="1811393"/>
          </a:xfrm>
          <a:prstGeom prst="rect">
            <a:avLst/>
          </a:prstGeom>
        </p:spPr>
        <p:txBody>
          <a:bodyPr vert="horz" wrap="square" lIns="0" tIns="7620" rIns="0" bIns="0" rtlCol="0">
            <a:spAutoFit/>
          </a:bodyPr>
          <a:lstStyle/>
          <a:p>
            <a:pPr marL="12700" marR="5080">
              <a:lnSpc>
                <a:spcPct val="101400"/>
              </a:lnSpc>
              <a:spcBef>
                <a:spcPts val="60"/>
              </a:spcBef>
            </a:pPr>
            <a:r>
              <a:rPr lang="en-US" sz="3950" dirty="0"/>
              <a:t>Explore Relational Data in Azure</a:t>
            </a:r>
            <a:endParaRPr sz="3950" dirty="0"/>
          </a:p>
        </p:txBody>
      </p:sp>
      <p:sp>
        <p:nvSpPr>
          <p:cNvPr id="9" name="object 9"/>
          <p:cNvSpPr txBox="1"/>
          <p:nvPr/>
        </p:nvSpPr>
        <p:spPr>
          <a:xfrm>
            <a:off x="952817" y="3665537"/>
            <a:ext cx="1851660" cy="1061188"/>
          </a:xfrm>
          <a:prstGeom prst="rect">
            <a:avLst/>
          </a:prstGeom>
        </p:spPr>
        <p:txBody>
          <a:bodyPr vert="horz" wrap="square" lIns="0" tIns="136525" rIns="0" bIns="0" rtlCol="0">
            <a:spAutoFit/>
          </a:bodyPr>
          <a:lstStyle/>
          <a:p>
            <a:pPr marL="12700">
              <a:lnSpc>
                <a:spcPct val="100000"/>
              </a:lnSpc>
              <a:spcBef>
                <a:spcPts val="1075"/>
              </a:spcBef>
            </a:pPr>
            <a:r>
              <a:rPr lang="en-US" sz="2000" b="1" dirty="0">
                <a:solidFill>
                  <a:srgbClr val="3C3935"/>
                </a:solidFill>
                <a:latin typeface="Arial"/>
                <a:cs typeface="Arial"/>
              </a:rPr>
              <a:t>Week 8 - Lab 4 Preparation &amp; Guidelines</a:t>
            </a:r>
            <a:endParaRPr sz="2000" dirty="0">
              <a:latin typeface="Arial"/>
              <a:cs typeface="Arial"/>
            </a:endParaRPr>
          </a:p>
        </p:txBody>
      </p:sp>
      <p:sp>
        <p:nvSpPr>
          <p:cNvPr id="10" name="object 10"/>
          <p:cNvSpPr txBox="1"/>
          <p:nvPr/>
        </p:nvSpPr>
        <p:spPr>
          <a:xfrm>
            <a:off x="952817" y="5309298"/>
            <a:ext cx="2476183" cy="243656"/>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3935"/>
                </a:solidFill>
                <a:latin typeface="Arial"/>
                <a:cs typeface="Arial"/>
              </a:rPr>
              <a:t>Dr</a:t>
            </a:r>
            <a:r>
              <a:rPr sz="1500" b="1" spc="-35" dirty="0">
                <a:solidFill>
                  <a:srgbClr val="3C3935"/>
                </a:solidFill>
                <a:latin typeface="Arial"/>
                <a:cs typeface="Arial"/>
              </a:rPr>
              <a:t> </a:t>
            </a:r>
            <a:r>
              <a:rPr lang="en-US" sz="1500" b="1" dirty="0">
                <a:solidFill>
                  <a:srgbClr val="3C3935"/>
                </a:solidFill>
                <a:latin typeface="Arial"/>
                <a:cs typeface="Arial"/>
              </a:rPr>
              <a:t>Farshid Keivanian</a:t>
            </a:r>
            <a:endParaRPr sz="15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51E23-851E-4AA1-D5AC-7544E57F410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BEA33BE-602F-D5C6-965F-316D160148C7}"/>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86D0E866-D87C-E63C-8A42-A82A35C38527}"/>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Theoretical Background for This Lab</a:t>
            </a:r>
          </a:p>
        </p:txBody>
      </p:sp>
      <p:sp>
        <p:nvSpPr>
          <p:cNvPr id="3" name="TextBox 2">
            <a:extLst>
              <a:ext uri="{FF2B5EF4-FFF2-40B4-BE49-F238E27FC236}">
                <a16:creationId xmlns:a16="http://schemas.microsoft.com/office/drawing/2014/main" id="{40A48022-F894-C8B9-F896-DED9BE41BF9D}"/>
              </a:ext>
            </a:extLst>
          </p:cNvPr>
          <p:cNvSpPr txBox="1"/>
          <p:nvPr/>
        </p:nvSpPr>
        <p:spPr>
          <a:xfrm>
            <a:off x="0" y="457200"/>
            <a:ext cx="9133114" cy="6260368"/>
          </a:xfrm>
          <a:prstGeom prst="rect">
            <a:avLst/>
          </a:prstGeom>
          <a:noFill/>
        </p:spPr>
        <p:txBody>
          <a:bodyPr wrap="square">
            <a:spAutoFit/>
          </a:bodyPr>
          <a:lstStyle/>
          <a:p>
            <a:pPr>
              <a:lnSpc>
                <a:spcPct val="150000"/>
              </a:lnSpc>
              <a:buNone/>
            </a:pPr>
            <a:r>
              <a:rPr lang="en-US" sz="2700" dirty="0">
                <a:latin typeface="+mj-lt"/>
              </a:rPr>
              <a:t>This lab aims to apply your knowledge of:</a:t>
            </a:r>
          </a:p>
          <a:p>
            <a:pPr marL="457200" indent="-457200">
              <a:lnSpc>
                <a:spcPct val="150000"/>
              </a:lnSpc>
              <a:buFont typeface="Arial" panose="020B0604020202020204" pitchFamily="34" charset="0"/>
              <a:buChar char="•"/>
            </a:pPr>
            <a:r>
              <a:rPr lang="en-US" sz="2700" b="1" dirty="0">
                <a:latin typeface="+mj-lt"/>
              </a:rPr>
              <a:t>Relational Database Management Systems (RDBMS):</a:t>
            </a:r>
            <a:r>
              <a:rPr lang="en-US" sz="2700" dirty="0">
                <a:latin typeface="+mj-lt"/>
              </a:rPr>
              <a:t> Using MySQL as the RDBMS for database creation, manipulation, and querying.</a:t>
            </a:r>
          </a:p>
          <a:p>
            <a:pPr marL="457200" indent="-457200">
              <a:lnSpc>
                <a:spcPct val="150000"/>
              </a:lnSpc>
              <a:buFont typeface="Arial" panose="020B0604020202020204" pitchFamily="34" charset="0"/>
              <a:buChar char="•"/>
            </a:pPr>
            <a:r>
              <a:rPr lang="en-US" sz="2700" b="1" dirty="0">
                <a:latin typeface="+mj-lt"/>
              </a:rPr>
              <a:t>SQL Programming:</a:t>
            </a:r>
            <a:r>
              <a:rPr lang="en-US" sz="2700" dirty="0">
                <a:latin typeface="+mj-lt"/>
              </a:rPr>
              <a:t> Writing SQL code for creating tables, inserting data, updating, and querying databases.</a:t>
            </a:r>
          </a:p>
          <a:p>
            <a:pPr marL="457200" indent="-457200">
              <a:lnSpc>
                <a:spcPct val="150000"/>
              </a:lnSpc>
              <a:buFont typeface="Arial" panose="020B0604020202020204" pitchFamily="34" charset="0"/>
              <a:buChar char="•"/>
            </a:pPr>
            <a:r>
              <a:rPr lang="en-US" sz="2700" b="1" dirty="0">
                <a:latin typeface="+mj-lt"/>
              </a:rPr>
              <a:t>Data Modeling:</a:t>
            </a:r>
            <a:r>
              <a:rPr lang="en-US" sz="2700" dirty="0">
                <a:latin typeface="+mj-lt"/>
              </a:rPr>
              <a:t> Understanding how to create an ER diagram and translate that into a database schema.</a:t>
            </a:r>
          </a:p>
          <a:p>
            <a:pPr marL="457200" indent="-457200">
              <a:lnSpc>
                <a:spcPct val="150000"/>
              </a:lnSpc>
              <a:buFont typeface="Arial" panose="020B0604020202020204" pitchFamily="34" charset="0"/>
              <a:buChar char="•"/>
            </a:pPr>
            <a:r>
              <a:rPr lang="en-US" sz="2700" b="1" dirty="0">
                <a:latin typeface="+mj-lt"/>
              </a:rPr>
              <a:t>Normalization:</a:t>
            </a:r>
            <a:r>
              <a:rPr lang="en-US" sz="2700" dirty="0">
                <a:latin typeface="+mj-lt"/>
              </a:rPr>
              <a:t> Organizing your database to eliminate redundancy and ensure data integrity.</a:t>
            </a:r>
          </a:p>
        </p:txBody>
      </p:sp>
    </p:spTree>
    <p:extLst>
      <p:ext uri="{BB962C8B-B14F-4D97-AF65-F5344CB8AC3E}">
        <p14:creationId xmlns:p14="http://schemas.microsoft.com/office/powerpoint/2010/main" val="305553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3578B-DE48-28A4-B6D1-2EE3374F6CF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576162B-6729-6FE8-D05A-78CE2D5BC611}"/>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4ADF019B-63EC-E242-D42A-7BF9708AE72A}"/>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Skills Developed by Completing This Lab</a:t>
            </a:r>
          </a:p>
        </p:txBody>
      </p:sp>
      <p:sp>
        <p:nvSpPr>
          <p:cNvPr id="3" name="TextBox 2">
            <a:extLst>
              <a:ext uri="{FF2B5EF4-FFF2-40B4-BE49-F238E27FC236}">
                <a16:creationId xmlns:a16="http://schemas.microsoft.com/office/drawing/2014/main" id="{C2D4C2BB-CD04-D2B8-D72D-97C56004FCC7}"/>
              </a:ext>
            </a:extLst>
          </p:cNvPr>
          <p:cNvSpPr txBox="1"/>
          <p:nvPr/>
        </p:nvSpPr>
        <p:spPr>
          <a:xfrm>
            <a:off x="0" y="830917"/>
            <a:ext cx="9133114" cy="5196166"/>
          </a:xfrm>
          <a:prstGeom prst="rect">
            <a:avLst/>
          </a:prstGeom>
          <a:noFill/>
        </p:spPr>
        <p:txBody>
          <a:bodyPr wrap="square">
            <a:spAutoFit/>
          </a:bodyPr>
          <a:lstStyle/>
          <a:p>
            <a:pPr>
              <a:lnSpc>
                <a:spcPct val="150000"/>
              </a:lnSpc>
              <a:buNone/>
            </a:pPr>
            <a:r>
              <a:rPr lang="en-US" sz="2800" dirty="0">
                <a:latin typeface="+mj-lt"/>
              </a:rPr>
              <a:t>By completing this lab, you will develop the following skills:</a:t>
            </a:r>
          </a:p>
          <a:p>
            <a:pPr marL="668338" lvl="2" indent="-457200">
              <a:lnSpc>
                <a:spcPct val="150000"/>
              </a:lnSpc>
              <a:buFont typeface="Arial" panose="020B0604020202020204" pitchFamily="34" charset="0"/>
              <a:buChar char="•"/>
            </a:pPr>
            <a:r>
              <a:rPr lang="en-US" sz="2800" b="1" dirty="0">
                <a:latin typeface="+mj-lt"/>
              </a:rPr>
              <a:t>Database design</a:t>
            </a:r>
            <a:r>
              <a:rPr lang="en-US" sz="2800" dirty="0">
                <a:latin typeface="+mj-lt"/>
              </a:rPr>
              <a:t> using ER diagrams.</a:t>
            </a:r>
          </a:p>
          <a:p>
            <a:pPr marL="668338" lvl="2" indent="-457200">
              <a:lnSpc>
                <a:spcPct val="150000"/>
              </a:lnSpc>
              <a:buFont typeface="Arial" panose="020B0604020202020204" pitchFamily="34" charset="0"/>
              <a:buChar char="•"/>
            </a:pPr>
            <a:r>
              <a:rPr lang="en-US" sz="2800" b="1" dirty="0">
                <a:latin typeface="+mj-lt"/>
              </a:rPr>
              <a:t>SQL coding skills</a:t>
            </a:r>
            <a:r>
              <a:rPr lang="en-US" sz="2800" dirty="0">
                <a:latin typeface="+mj-lt"/>
              </a:rPr>
              <a:t> for database creation, querying, and manipulation.</a:t>
            </a:r>
          </a:p>
          <a:p>
            <a:pPr marL="668338" lvl="2" indent="-457200">
              <a:lnSpc>
                <a:spcPct val="150000"/>
              </a:lnSpc>
              <a:buFont typeface="Arial" panose="020B0604020202020204" pitchFamily="34" charset="0"/>
              <a:buChar char="•"/>
            </a:pPr>
            <a:r>
              <a:rPr lang="en-US" sz="2800" dirty="0">
                <a:latin typeface="+mj-lt"/>
              </a:rPr>
              <a:t>Understanding how to </a:t>
            </a:r>
            <a:r>
              <a:rPr lang="en-US" sz="2800" b="1" dirty="0">
                <a:latin typeface="+mj-lt"/>
              </a:rPr>
              <a:t>structure a database</a:t>
            </a:r>
            <a:r>
              <a:rPr lang="en-US" sz="2800" dirty="0">
                <a:latin typeface="+mj-lt"/>
              </a:rPr>
              <a:t> in a way that ensures efficiency and integrity.</a:t>
            </a:r>
          </a:p>
          <a:p>
            <a:pPr marL="668338" lvl="2" indent="-457200">
              <a:lnSpc>
                <a:spcPct val="150000"/>
              </a:lnSpc>
              <a:buFont typeface="Arial" panose="020B0604020202020204" pitchFamily="34" charset="0"/>
              <a:buChar char="•"/>
            </a:pPr>
            <a:r>
              <a:rPr lang="en-US" sz="2800" b="1" dirty="0">
                <a:latin typeface="+mj-lt"/>
              </a:rPr>
              <a:t>Problem-solving skills</a:t>
            </a:r>
            <a:r>
              <a:rPr lang="en-US" sz="2800" dirty="0">
                <a:latin typeface="+mj-lt"/>
              </a:rPr>
              <a:t> related to SQL queries and database operations.</a:t>
            </a:r>
          </a:p>
        </p:txBody>
      </p:sp>
    </p:spTree>
    <p:extLst>
      <p:ext uri="{BB962C8B-B14F-4D97-AF65-F5344CB8AC3E}">
        <p14:creationId xmlns:p14="http://schemas.microsoft.com/office/powerpoint/2010/main" val="2936582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91786-CAA9-EFAD-5478-5D77AD47E228}"/>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35FAD13-A9F6-A9DF-BC62-30376A91F285}"/>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015A3914-9C0A-B039-29FD-0D8AFE4B3BCE}"/>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Submission Checklist</a:t>
            </a:r>
          </a:p>
        </p:txBody>
      </p:sp>
      <p:sp>
        <p:nvSpPr>
          <p:cNvPr id="3" name="TextBox 2">
            <a:extLst>
              <a:ext uri="{FF2B5EF4-FFF2-40B4-BE49-F238E27FC236}">
                <a16:creationId xmlns:a16="http://schemas.microsoft.com/office/drawing/2014/main" id="{D88583A0-6904-BF28-8F02-EC484A784E28}"/>
              </a:ext>
            </a:extLst>
          </p:cNvPr>
          <p:cNvSpPr txBox="1"/>
          <p:nvPr/>
        </p:nvSpPr>
        <p:spPr>
          <a:xfrm>
            <a:off x="-24161" y="519451"/>
            <a:ext cx="9133114" cy="6488828"/>
          </a:xfrm>
          <a:prstGeom prst="rect">
            <a:avLst/>
          </a:prstGeom>
          <a:solidFill>
            <a:schemeClr val="bg1"/>
          </a:solidFill>
        </p:spPr>
        <p:txBody>
          <a:bodyPr wrap="square">
            <a:spAutoFit/>
          </a:bodyPr>
          <a:lstStyle/>
          <a:p>
            <a:pPr>
              <a:lnSpc>
                <a:spcPct val="150000"/>
              </a:lnSpc>
              <a:buNone/>
            </a:pPr>
            <a:r>
              <a:rPr lang="en-US" sz="2800" dirty="0">
                <a:latin typeface="+mj-lt"/>
              </a:rPr>
              <a:t>To submit the lab, ensure you have the following:</a:t>
            </a:r>
          </a:p>
          <a:p>
            <a:pPr marL="714375" indent="-457200">
              <a:lnSpc>
                <a:spcPct val="150000"/>
              </a:lnSpc>
              <a:buFont typeface="Arial" panose="020B0604020202020204" pitchFamily="34" charset="0"/>
              <a:buChar char="•"/>
            </a:pPr>
            <a:r>
              <a:rPr lang="en-US" sz="2800" b="1" dirty="0">
                <a:latin typeface="+mj-lt"/>
              </a:rPr>
              <a:t>ER Diagram:</a:t>
            </a:r>
            <a:r>
              <a:rPr lang="en-US" sz="2800" dirty="0">
                <a:latin typeface="+mj-lt"/>
              </a:rPr>
              <a:t> A clear, well-labeled ER diagram based on the database schema.</a:t>
            </a:r>
          </a:p>
          <a:p>
            <a:pPr marL="714375" indent="-457200">
              <a:lnSpc>
                <a:spcPct val="150000"/>
              </a:lnSpc>
              <a:buFont typeface="Arial" panose="020B0604020202020204" pitchFamily="34" charset="0"/>
              <a:buChar char="•"/>
            </a:pPr>
            <a:r>
              <a:rPr lang="en-US" sz="2800" b="1" dirty="0">
                <a:latin typeface="+mj-lt"/>
              </a:rPr>
              <a:t>SQL Code:</a:t>
            </a:r>
            <a:r>
              <a:rPr lang="en-US" sz="2800" dirty="0">
                <a:latin typeface="+mj-lt"/>
              </a:rPr>
              <a:t> All SQL queries you wrote to create and manipulate the database (including creating tables, inserting data, and running queries).</a:t>
            </a:r>
          </a:p>
          <a:p>
            <a:pPr marL="714375" indent="-457200">
              <a:lnSpc>
                <a:spcPct val="150000"/>
              </a:lnSpc>
              <a:buFont typeface="Arial" panose="020B0604020202020204" pitchFamily="34" charset="0"/>
              <a:buChar char="•"/>
            </a:pPr>
            <a:r>
              <a:rPr lang="en-US" sz="2800" b="1" dirty="0">
                <a:latin typeface="+mj-lt"/>
              </a:rPr>
              <a:t>Screenshots:</a:t>
            </a:r>
            <a:r>
              <a:rPr lang="en-US" sz="2800" dirty="0">
                <a:latin typeface="+mj-lt"/>
              </a:rPr>
              <a:t> A screenshot of each query executed in MySQL Workbench, showing the query and the results. These screenshots should be pasted in a </a:t>
            </a:r>
            <a:r>
              <a:rPr lang="en-US" sz="2800" b="1" dirty="0">
                <a:latin typeface="+mj-lt"/>
              </a:rPr>
              <a:t>Word document</a:t>
            </a:r>
            <a:r>
              <a:rPr lang="en-US" sz="2800" dirty="0">
                <a:latin typeface="+mj-lt"/>
              </a:rPr>
              <a:t>.</a:t>
            </a:r>
          </a:p>
        </p:txBody>
      </p:sp>
    </p:spTree>
    <p:extLst>
      <p:ext uri="{BB962C8B-B14F-4D97-AF65-F5344CB8AC3E}">
        <p14:creationId xmlns:p14="http://schemas.microsoft.com/office/powerpoint/2010/main" val="2250387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0DB36-42C2-2E05-26C0-ABCE1A44462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67E933F-8D6F-FF2B-B6C3-A5427A060014}"/>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33C4BB6A-5BBE-3119-66CD-FBC70C84D52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Document to Submit for This Lab</a:t>
            </a:r>
          </a:p>
        </p:txBody>
      </p:sp>
      <p:sp>
        <p:nvSpPr>
          <p:cNvPr id="3" name="TextBox 2">
            <a:extLst>
              <a:ext uri="{FF2B5EF4-FFF2-40B4-BE49-F238E27FC236}">
                <a16:creationId xmlns:a16="http://schemas.microsoft.com/office/drawing/2014/main" id="{E58ABE2A-7FFB-4461-73D4-5A633CDA55C3}"/>
              </a:ext>
            </a:extLst>
          </p:cNvPr>
          <p:cNvSpPr txBox="1"/>
          <p:nvPr/>
        </p:nvSpPr>
        <p:spPr>
          <a:xfrm>
            <a:off x="-24161" y="519451"/>
            <a:ext cx="9133114" cy="4549835"/>
          </a:xfrm>
          <a:prstGeom prst="rect">
            <a:avLst/>
          </a:prstGeom>
          <a:solidFill>
            <a:schemeClr val="bg1"/>
          </a:solidFill>
        </p:spPr>
        <p:txBody>
          <a:bodyPr wrap="square">
            <a:spAutoFit/>
          </a:bodyPr>
          <a:lstStyle/>
          <a:p>
            <a:pPr>
              <a:lnSpc>
                <a:spcPct val="150000"/>
              </a:lnSpc>
              <a:buNone/>
            </a:pPr>
            <a:r>
              <a:rPr lang="en-US" sz="2800" b="1" dirty="0">
                <a:latin typeface="+mj-lt"/>
              </a:rPr>
              <a:t>Word Document</a:t>
            </a:r>
            <a:r>
              <a:rPr lang="en-US" sz="2800" dirty="0">
                <a:latin typeface="+mj-lt"/>
              </a:rPr>
              <a:t> (required): This document should contain the following:</a:t>
            </a:r>
          </a:p>
          <a:p>
            <a:pPr marL="714375" lvl="1" indent="-457200">
              <a:lnSpc>
                <a:spcPct val="150000"/>
              </a:lnSpc>
              <a:buFont typeface="Arial" panose="020B0604020202020204" pitchFamily="34" charset="0"/>
              <a:buChar char="•"/>
            </a:pPr>
            <a:r>
              <a:rPr lang="en-US" sz="2800" dirty="0">
                <a:latin typeface="+mj-lt"/>
              </a:rPr>
              <a:t>Your ER diagram (you can either paste an image of the ER diagram or export it from MySQL Workbench).</a:t>
            </a:r>
          </a:p>
          <a:p>
            <a:pPr marL="714375" lvl="1" indent="-457200">
              <a:lnSpc>
                <a:spcPct val="150000"/>
              </a:lnSpc>
              <a:buFont typeface="Arial" panose="020B0604020202020204" pitchFamily="34" charset="0"/>
              <a:buChar char="•"/>
            </a:pPr>
            <a:r>
              <a:rPr lang="en-US" sz="2800" dirty="0">
                <a:latin typeface="+mj-lt"/>
              </a:rPr>
              <a:t>SQL code used for creating the database and performing the exercises.</a:t>
            </a:r>
          </a:p>
          <a:p>
            <a:pPr marL="714375" lvl="1" indent="-457200">
              <a:lnSpc>
                <a:spcPct val="150000"/>
              </a:lnSpc>
              <a:buFont typeface="Arial" panose="020B0604020202020204" pitchFamily="34" charset="0"/>
              <a:buChar char="•"/>
            </a:pPr>
            <a:r>
              <a:rPr lang="en-US" sz="2800" dirty="0">
                <a:latin typeface="+mj-lt"/>
              </a:rPr>
              <a:t>Screenshots of the SQL queries and their results.</a:t>
            </a:r>
          </a:p>
        </p:txBody>
      </p:sp>
    </p:spTree>
    <p:extLst>
      <p:ext uri="{BB962C8B-B14F-4D97-AF65-F5344CB8AC3E}">
        <p14:creationId xmlns:p14="http://schemas.microsoft.com/office/powerpoint/2010/main" val="755408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75ABF-D38B-5A09-8E42-4EF9D53240C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791267A-416D-2118-AF85-3620D9AFC8A8}"/>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15A29310-8595-1FAC-492E-4FE1C516148C}"/>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Document to Submit for This Lab</a:t>
            </a:r>
          </a:p>
        </p:txBody>
      </p:sp>
      <p:sp>
        <p:nvSpPr>
          <p:cNvPr id="3" name="TextBox 2">
            <a:extLst>
              <a:ext uri="{FF2B5EF4-FFF2-40B4-BE49-F238E27FC236}">
                <a16:creationId xmlns:a16="http://schemas.microsoft.com/office/drawing/2014/main" id="{E5022733-1CCC-FF6C-1A6B-B8396D32CA83}"/>
              </a:ext>
            </a:extLst>
          </p:cNvPr>
          <p:cNvSpPr txBox="1"/>
          <p:nvPr/>
        </p:nvSpPr>
        <p:spPr>
          <a:xfrm>
            <a:off x="-24161" y="519451"/>
            <a:ext cx="9133114" cy="390350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SQL Code</a:t>
            </a:r>
            <a:r>
              <a:rPr kumimoji="0" lang="en-US" altLang="en-US" sz="2800" b="0" i="0" u="none" strike="noStrike" cap="none" normalizeH="0" baseline="0" dirty="0">
                <a:ln>
                  <a:noFill/>
                </a:ln>
                <a:solidFill>
                  <a:schemeClr val="tx1"/>
                </a:solidFill>
                <a:effectLst/>
                <a:latin typeface="+mj-lt"/>
              </a:rPr>
              <a:t> (required): Your SQL queries should be listed clearly in the Word document.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Screenshot</a:t>
            </a:r>
            <a:r>
              <a:rPr kumimoji="0" lang="en-US" altLang="en-US" sz="2800" b="0" i="0" u="none" strike="noStrike" cap="none" normalizeH="0" baseline="0" dirty="0">
                <a:ln>
                  <a:noFill/>
                </a:ln>
                <a:solidFill>
                  <a:schemeClr val="tx1"/>
                </a:solidFill>
                <a:effectLst/>
                <a:latin typeface="+mj-lt"/>
              </a:rPr>
              <a:t> (required): Take a screenshot for each SQL query and its output (result set) from MySQL Workbench. These screenshots should be inserted into the Word document.</a:t>
            </a:r>
          </a:p>
        </p:txBody>
      </p:sp>
    </p:spTree>
    <p:extLst>
      <p:ext uri="{BB962C8B-B14F-4D97-AF65-F5344CB8AC3E}">
        <p14:creationId xmlns:p14="http://schemas.microsoft.com/office/powerpoint/2010/main" val="3758488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AA6CC-4B76-92C6-BF4E-D66B3172443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9D79DED-D662-97CC-783C-7DD834A8715B}"/>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BC6638B5-79AC-10F7-F01C-EDBCAB22381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What to Avoid?</a:t>
            </a:r>
          </a:p>
        </p:txBody>
      </p:sp>
      <p:sp>
        <p:nvSpPr>
          <p:cNvPr id="3" name="TextBox 2">
            <a:extLst>
              <a:ext uri="{FF2B5EF4-FFF2-40B4-BE49-F238E27FC236}">
                <a16:creationId xmlns:a16="http://schemas.microsoft.com/office/drawing/2014/main" id="{6A8CD057-0DA5-4181-CA7B-A916692514E2}"/>
              </a:ext>
            </a:extLst>
          </p:cNvPr>
          <p:cNvSpPr txBox="1"/>
          <p:nvPr/>
        </p:nvSpPr>
        <p:spPr>
          <a:xfrm>
            <a:off x="-24161" y="519451"/>
            <a:ext cx="9133114" cy="3257174"/>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Avoid copying code</a:t>
            </a:r>
            <a:r>
              <a:rPr kumimoji="0" lang="en-US" altLang="en-US" sz="2800" b="0" i="0" u="none" strike="noStrike" cap="none" normalizeH="0" baseline="0" dirty="0">
                <a:ln>
                  <a:noFill/>
                </a:ln>
                <a:solidFill>
                  <a:schemeClr val="tx1"/>
                </a:solidFill>
                <a:effectLst/>
                <a:latin typeface="+mj-lt"/>
              </a:rPr>
              <a:t> directly from the lab manual without understanding it. The goal is for you to apply and demonstrate your knowledge.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Avoid submitting incomplete work</a:t>
            </a:r>
            <a:r>
              <a:rPr kumimoji="0" lang="en-US" altLang="en-US" sz="2800" b="0" i="0" u="none" strike="noStrike" cap="none" normalizeH="0" baseline="0" dirty="0">
                <a:ln>
                  <a:noFill/>
                </a:ln>
                <a:solidFill>
                  <a:schemeClr val="tx1"/>
                </a:solidFill>
                <a:effectLst/>
                <a:latin typeface="+mj-lt"/>
              </a:rPr>
              <a:t>. Ensure that all tasks are completed, and queries executed.</a:t>
            </a:r>
          </a:p>
        </p:txBody>
      </p:sp>
    </p:spTree>
    <p:extLst>
      <p:ext uri="{BB962C8B-B14F-4D97-AF65-F5344CB8AC3E}">
        <p14:creationId xmlns:p14="http://schemas.microsoft.com/office/powerpoint/2010/main" val="2788081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5BB53-1383-1898-E4D3-7839504BCBF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157FF5C-76D0-60DE-7152-3638346F2093}"/>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A7CCE3AE-1E31-7B3B-38F7-83833D16BE80}"/>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What to Do?</a:t>
            </a:r>
          </a:p>
        </p:txBody>
      </p:sp>
      <p:sp>
        <p:nvSpPr>
          <p:cNvPr id="3" name="TextBox 2">
            <a:extLst>
              <a:ext uri="{FF2B5EF4-FFF2-40B4-BE49-F238E27FC236}">
                <a16:creationId xmlns:a16="http://schemas.microsoft.com/office/drawing/2014/main" id="{9F29087A-4333-64AE-B0E2-0599077DBEE9}"/>
              </a:ext>
            </a:extLst>
          </p:cNvPr>
          <p:cNvSpPr txBox="1"/>
          <p:nvPr/>
        </p:nvSpPr>
        <p:spPr>
          <a:xfrm>
            <a:off x="-24161" y="519451"/>
            <a:ext cx="9133114" cy="2610843"/>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Follow the lab manual instructions step by step</a:t>
            </a:r>
            <a:r>
              <a:rPr kumimoji="0" lang="en-US" altLang="en-US" sz="2800" b="0" i="0" u="none" strike="noStrike" cap="none" normalizeH="0" baseline="0" dirty="0">
                <a:ln>
                  <a:noFill/>
                </a:ln>
                <a:solidFill>
                  <a:schemeClr val="tx1"/>
                </a:solidFill>
                <a:effectLst/>
                <a:latin typeface="+mj-lt"/>
              </a:rPr>
              <a:t>. Complete each task thoroughly.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Take screenshots</a:t>
            </a:r>
            <a:r>
              <a:rPr kumimoji="0" lang="en-US" altLang="en-US" sz="2800" b="0" i="0" u="none" strike="noStrike" cap="none" normalizeH="0" baseline="0" dirty="0">
                <a:ln>
                  <a:noFill/>
                </a:ln>
                <a:solidFill>
                  <a:schemeClr val="tx1"/>
                </a:solidFill>
                <a:effectLst/>
                <a:latin typeface="+mj-lt"/>
              </a:rPr>
              <a:t> after each SQL query to show results.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Ensure your SQL code is well-organized and readable</a:t>
            </a:r>
            <a:r>
              <a:rPr kumimoji="0" lang="en-US" altLang="en-US" sz="2800" b="0" i="0" u="none" strike="noStrike" cap="none" normalizeH="0" baseline="0" dirty="0">
                <a:ln>
                  <a:noFill/>
                </a:ln>
                <a:solidFill>
                  <a:schemeClr val="tx1"/>
                </a:solidFill>
                <a:effectLst/>
                <a:latin typeface="+mj-lt"/>
              </a:rPr>
              <a:t>.</a:t>
            </a:r>
          </a:p>
        </p:txBody>
      </p:sp>
    </p:spTree>
    <p:extLst>
      <p:ext uri="{BB962C8B-B14F-4D97-AF65-F5344CB8AC3E}">
        <p14:creationId xmlns:p14="http://schemas.microsoft.com/office/powerpoint/2010/main" val="4205839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3B4A1-0281-7C78-F3FD-FDACC3FA40D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6A6A56B5-F1FC-321D-4AA3-43E3B940681F}"/>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6EF91B1B-B171-D238-520F-145F17F6F9A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Summary of Learning Outcomes</a:t>
            </a:r>
          </a:p>
        </p:txBody>
      </p:sp>
      <p:sp>
        <p:nvSpPr>
          <p:cNvPr id="3" name="TextBox 2">
            <a:extLst>
              <a:ext uri="{FF2B5EF4-FFF2-40B4-BE49-F238E27FC236}">
                <a16:creationId xmlns:a16="http://schemas.microsoft.com/office/drawing/2014/main" id="{B708A1C1-B119-0D07-6832-3891A67B3FC9}"/>
              </a:ext>
            </a:extLst>
          </p:cNvPr>
          <p:cNvSpPr txBox="1"/>
          <p:nvPr/>
        </p:nvSpPr>
        <p:spPr>
          <a:xfrm>
            <a:off x="-24161" y="519451"/>
            <a:ext cx="9133114" cy="6488828"/>
          </a:xfrm>
          <a:prstGeom prst="rect">
            <a:avLst/>
          </a:prstGeom>
          <a:noFill/>
        </p:spPr>
        <p:txBody>
          <a:bodyPr wrap="square">
            <a:spAutoFit/>
          </a:bodyPr>
          <a:lstStyle/>
          <a:p>
            <a:pPr>
              <a:lnSpc>
                <a:spcPct val="150000"/>
              </a:lnSpc>
              <a:buNone/>
            </a:pPr>
            <a:r>
              <a:rPr lang="en-US" sz="2800" dirty="0">
                <a:latin typeface="+mj-lt"/>
              </a:rPr>
              <a:t>By completing this lab, you will:</a:t>
            </a:r>
          </a:p>
          <a:p>
            <a:pPr marL="703263" lvl="1" indent="-457200">
              <a:lnSpc>
                <a:spcPct val="150000"/>
              </a:lnSpc>
              <a:buFont typeface="Arial" panose="020B0604020202020204" pitchFamily="34" charset="0"/>
              <a:buChar char="•"/>
            </a:pPr>
            <a:r>
              <a:rPr lang="en-US" sz="2800" dirty="0">
                <a:latin typeface="+mj-lt"/>
              </a:rPr>
              <a:t>Develop a </a:t>
            </a:r>
            <a:r>
              <a:rPr lang="en-US" sz="2800" b="1" dirty="0">
                <a:latin typeface="+mj-lt"/>
              </a:rPr>
              <a:t>strong understanding of SQL</a:t>
            </a:r>
            <a:r>
              <a:rPr lang="en-US" sz="2800" dirty="0">
                <a:latin typeface="+mj-lt"/>
              </a:rPr>
              <a:t> and how to interact with a relational database.</a:t>
            </a:r>
          </a:p>
          <a:p>
            <a:pPr marL="703263" lvl="1" indent="-457200">
              <a:lnSpc>
                <a:spcPct val="150000"/>
              </a:lnSpc>
              <a:buFont typeface="Arial" panose="020B0604020202020204" pitchFamily="34" charset="0"/>
              <a:buChar char="•"/>
            </a:pPr>
            <a:r>
              <a:rPr lang="en-US" sz="2800" dirty="0">
                <a:latin typeface="+mj-lt"/>
              </a:rPr>
              <a:t>Learn to </a:t>
            </a:r>
            <a:r>
              <a:rPr lang="en-US" sz="2800" b="1" dirty="0">
                <a:latin typeface="+mj-lt"/>
              </a:rPr>
              <a:t>create and manage a database</a:t>
            </a:r>
            <a:r>
              <a:rPr lang="en-US" sz="2800" dirty="0">
                <a:latin typeface="+mj-lt"/>
              </a:rPr>
              <a:t> using SQL and MySQL Workbench.</a:t>
            </a:r>
          </a:p>
          <a:p>
            <a:pPr marL="703263" lvl="1" indent="-457200">
              <a:lnSpc>
                <a:spcPct val="150000"/>
              </a:lnSpc>
              <a:buFont typeface="Arial" panose="020B0604020202020204" pitchFamily="34" charset="0"/>
              <a:buChar char="•"/>
            </a:pPr>
            <a:r>
              <a:rPr lang="en-US" sz="2800" dirty="0">
                <a:latin typeface="+mj-lt"/>
              </a:rPr>
              <a:t>Be able to design a </a:t>
            </a:r>
            <a:r>
              <a:rPr lang="en-US" sz="2800" b="1" dirty="0">
                <a:latin typeface="+mj-lt"/>
              </a:rPr>
              <a:t>logical database schema</a:t>
            </a:r>
            <a:r>
              <a:rPr lang="en-US" sz="2800" dirty="0">
                <a:latin typeface="+mj-lt"/>
              </a:rPr>
              <a:t> through an ER diagram.</a:t>
            </a:r>
          </a:p>
          <a:p>
            <a:pPr marL="703263" lvl="1" indent="-457200">
              <a:lnSpc>
                <a:spcPct val="150000"/>
              </a:lnSpc>
              <a:buFont typeface="Arial" panose="020B0604020202020204" pitchFamily="34" charset="0"/>
              <a:buChar char="•"/>
            </a:pPr>
            <a:r>
              <a:rPr lang="en-US" sz="2800" dirty="0">
                <a:latin typeface="+mj-lt"/>
              </a:rPr>
              <a:t>Gain </a:t>
            </a:r>
            <a:r>
              <a:rPr lang="en-US" sz="2800" b="1" dirty="0">
                <a:latin typeface="+mj-lt"/>
              </a:rPr>
              <a:t>hands-on experience</a:t>
            </a:r>
            <a:r>
              <a:rPr lang="en-US" sz="2800" dirty="0">
                <a:latin typeface="+mj-lt"/>
              </a:rPr>
              <a:t> in performing common database tasks such as querying, updating, and inserting data.</a:t>
            </a:r>
          </a:p>
        </p:txBody>
      </p:sp>
    </p:spTree>
    <p:extLst>
      <p:ext uri="{BB962C8B-B14F-4D97-AF65-F5344CB8AC3E}">
        <p14:creationId xmlns:p14="http://schemas.microsoft.com/office/powerpoint/2010/main" val="1622269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63D53-661F-74FB-0B8E-0BEF1E32C75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CFF79E2-68E4-D78D-AE7A-BF85A02CBBB4}"/>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C3CAF72D-F337-6A6D-3143-EE2B566603AC}"/>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How to Download the Sakila Database</a:t>
            </a:r>
          </a:p>
        </p:txBody>
      </p:sp>
      <p:sp>
        <p:nvSpPr>
          <p:cNvPr id="3" name="TextBox 2">
            <a:extLst>
              <a:ext uri="{FF2B5EF4-FFF2-40B4-BE49-F238E27FC236}">
                <a16:creationId xmlns:a16="http://schemas.microsoft.com/office/drawing/2014/main" id="{E02055D1-B1DE-2035-C1B2-ADCD64DB7798}"/>
              </a:ext>
            </a:extLst>
          </p:cNvPr>
          <p:cNvSpPr txBox="1"/>
          <p:nvPr/>
        </p:nvSpPr>
        <p:spPr>
          <a:xfrm>
            <a:off x="-24161" y="519451"/>
            <a:ext cx="9133114" cy="3903504"/>
          </a:xfrm>
          <a:prstGeom prst="rect">
            <a:avLst/>
          </a:prstGeom>
          <a:noFill/>
        </p:spPr>
        <p:txBody>
          <a:bodyPr wrap="square">
            <a:spAutoFit/>
          </a:bodyPr>
          <a:lstStyle/>
          <a:p>
            <a:pPr>
              <a:lnSpc>
                <a:spcPct val="150000"/>
              </a:lnSpc>
              <a:buNone/>
            </a:pPr>
            <a:r>
              <a:rPr lang="en-US" sz="2800" dirty="0">
                <a:latin typeface="+mj-lt"/>
              </a:rPr>
              <a:t>Follow these steps to download and set up the Sakila database in MySQL Workbench:</a:t>
            </a:r>
          </a:p>
          <a:p>
            <a:pPr marL="514350" indent="-514350">
              <a:lnSpc>
                <a:spcPct val="150000"/>
              </a:lnSpc>
              <a:buFont typeface="+mj-lt"/>
              <a:buAutoNum type="arabicPeriod"/>
            </a:pPr>
            <a:r>
              <a:rPr lang="en-US" sz="2800" b="1" dirty="0">
                <a:latin typeface="+mj-lt"/>
              </a:rPr>
              <a:t>Download the Sakila Database:</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Go to the </a:t>
            </a:r>
            <a:r>
              <a:rPr lang="en-US" sz="2800" dirty="0">
                <a:latin typeface="+mj-lt"/>
                <a:hlinkClick r:id="rId2"/>
              </a:rPr>
              <a:t>MySQL Example Databases page</a:t>
            </a:r>
            <a:r>
              <a:rPr lang="en-US" sz="2800" dirty="0">
                <a:latin typeface="+mj-lt"/>
              </a:rPr>
              <a:t>.</a:t>
            </a:r>
          </a:p>
          <a:p>
            <a:pPr marL="914400" lvl="1" indent="-457200">
              <a:lnSpc>
                <a:spcPct val="150000"/>
              </a:lnSpc>
              <a:buFont typeface="Arial" panose="020B0604020202020204" pitchFamily="34" charset="0"/>
              <a:buChar char="•"/>
            </a:pPr>
            <a:r>
              <a:rPr lang="en-US" sz="2800" dirty="0">
                <a:latin typeface="+mj-lt"/>
              </a:rPr>
              <a:t>Find the </a:t>
            </a:r>
            <a:r>
              <a:rPr lang="en-US" sz="2800" b="1" dirty="0">
                <a:latin typeface="+mj-lt"/>
              </a:rPr>
              <a:t>Sakila Database</a:t>
            </a:r>
            <a:r>
              <a:rPr lang="en-US" sz="2800" dirty="0">
                <a:latin typeface="+mj-lt"/>
              </a:rPr>
              <a:t> and download the file in either </a:t>
            </a:r>
            <a:r>
              <a:rPr lang="en-US" sz="2800" b="1" dirty="0">
                <a:latin typeface="+mj-lt"/>
              </a:rPr>
              <a:t>TGZ</a:t>
            </a:r>
            <a:r>
              <a:rPr lang="en-US" sz="2800" dirty="0">
                <a:latin typeface="+mj-lt"/>
              </a:rPr>
              <a:t> or </a:t>
            </a:r>
            <a:r>
              <a:rPr lang="en-US" sz="2800" b="1" dirty="0">
                <a:latin typeface="+mj-lt"/>
              </a:rPr>
              <a:t>ZIP</a:t>
            </a:r>
            <a:r>
              <a:rPr lang="en-US" sz="2800" dirty="0">
                <a:latin typeface="+mj-lt"/>
              </a:rPr>
              <a:t> format.</a:t>
            </a:r>
          </a:p>
        </p:txBody>
      </p:sp>
    </p:spTree>
    <p:extLst>
      <p:ext uri="{BB962C8B-B14F-4D97-AF65-F5344CB8AC3E}">
        <p14:creationId xmlns:p14="http://schemas.microsoft.com/office/powerpoint/2010/main" val="1146770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87FA-7665-EF44-134F-8C42BBC6D404}"/>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B7E68A5-3627-6F44-3FFA-B8CB44CAD183}"/>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C41EC4A0-A2EE-AAED-D154-86173CEBBE0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Extract the Files</a:t>
            </a:r>
          </a:p>
        </p:txBody>
      </p:sp>
      <p:sp>
        <p:nvSpPr>
          <p:cNvPr id="3" name="TextBox 2">
            <a:extLst>
              <a:ext uri="{FF2B5EF4-FFF2-40B4-BE49-F238E27FC236}">
                <a16:creationId xmlns:a16="http://schemas.microsoft.com/office/drawing/2014/main" id="{E6B402C7-458E-510C-C672-BFA6AFA9E645}"/>
              </a:ext>
            </a:extLst>
          </p:cNvPr>
          <p:cNvSpPr txBox="1"/>
          <p:nvPr/>
        </p:nvSpPr>
        <p:spPr>
          <a:xfrm>
            <a:off x="-24161" y="516096"/>
            <a:ext cx="9133114" cy="3903504"/>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Extract the Files:</a:t>
            </a:r>
            <a:endParaRPr kumimoji="0" lang="en-US" altLang="en-US" sz="2800" b="0" i="0" u="none" strike="noStrike" cap="none" normalizeH="0" baseline="0" dirty="0">
              <a:ln>
                <a:noFill/>
              </a:ln>
              <a:solidFill>
                <a:schemeClr val="tx1"/>
              </a:solidFill>
              <a:effectLst/>
              <a:latin typeface="+mj-lt"/>
            </a:endParaRPr>
          </a:p>
          <a:p>
            <a:pPr marL="623888"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After downloading the file, </a:t>
            </a:r>
            <a:r>
              <a:rPr kumimoji="0" lang="en-US" altLang="en-US" sz="2800" b="1" i="0" u="none" strike="noStrike" cap="none" normalizeH="0" baseline="0" dirty="0">
                <a:ln>
                  <a:noFill/>
                </a:ln>
                <a:solidFill>
                  <a:schemeClr val="tx1"/>
                </a:solidFill>
                <a:effectLst/>
                <a:latin typeface="+mj-lt"/>
              </a:rPr>
              <a:t>extract</a:t>
            </a:r>
            <a:r>
              <a:rPr kumimoji="0" lang="en-US" altLang="en-US" sz="2800" b="0" i="0" u="none" strike="noStrike" cap="none" normalizeH="0" baseline="0" dirty="0">
                <a:ln>
                  <a:noFill/>
                </a:ln>
                <a:solidFill>
                  <a:schemeClr val="tx1"/>
                </a:solidFill>
                <a:effectLst/>
                <a:latin typeface="+mj-lt"/>
              </a:rPr>
              <a:t> it to your preferred location.</a:t>
            </a:r>
          </a:p>
          <a:p>
            <a:pPr marL="623888"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The extraction should reveal </a:t>
            </a:r>
            <a:r>
              <a:rPr kumimoji="0" lang="en-US" altLang="en-US" sz="2800" b="1" i="0" u="none" strike="noStrike" cap="none" normalizeH="0" baseline="0" dirty="0">
                <a:ln>
                  <a:noFill/>
                </a:ln>
                <a:solidFill>
                  <a:schemeClr val="tx1"/>
                </a:solidFill>
                <a:effectLst/>
                <a:latin typeface="+mj-lt"/>
              </a:rPr>
              <a:t>two SQL scripts</a:t>
            </a:r>
            <a:r>
              <a:rPr kumimoji="0" lang="en-US" altLang="en-US" sz="2800" b="0" i="0" u="none" strike="noStrike" cap="none" normalizeH="0" baseline="0" dirty="0">
                <a:ln>
                  <a:noFill/>
                </a:ln>
                <a:solidFill>
                  <a:schemeClr val="tx1"/>
                </a:solidFill>
                <a:effectLst/>
                <a:latin typeface="+mj-lt"/>
              </a:rPr>
              <a:t>:</a:t>
            </a:r>
          </a:p>
          <a:p>
            <a:pPr marL="1058863" lvl="2"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latin typeface="+mj-lt"/>
              </a:rPr>
              <a:t>sakila-schema.sql</a:t>
            </a:r>
            <a:r>
              <a:rPr kumimoji="0" lang="en-US" altLang="en-US" sz="2800" b="0" i="0" u="none" strike="noStrike" cap="none" normalizeH="0" baseline="0" dirty="0">
                <a:ln>
                  <a:noFill/>
                </a:ln>
                <a:solidFill>
                  <a:schemeClr val="tx1"/>
                </a:solidFill>
                <a:effectLst/>
                <a:latin typeface="+mj-lt"/>
              </a:rPr>
              <a:t> (for creating the schema).</a:t>
            </a:r>
          </a:p>
          <a:p>
            <a:pPr marL="1058863" lvl="2"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latin typeface="+mj-lt"/>
              </a:rPr>
              <a:t>sakila-data.sql</a:t>
            </a:r>
            <a:r>
              <a:rPr kumimoji="0" lang="en-US" altLang="en-US" sz="2800" b="0" i="0" u="none" strike="noStrike" cap="none" normalizeH="0" baseline="0" dirty="0">
                <a:ln>
                  <a:noFill/>
                </a:ln>
                <a:solidFill>
                  <a:schemeClr val="tx1"/>
                </a:solidFill>
                <a:effectLst/>
                <a:latin typeface="+mj-lt"/>
              </a:rPr>
              <a:t> (for inserting sample data).</a:t>
            </a:r>
          </a:p>
        </p:txBody>
      </p:sp>
      <p:pic>
        <p:nvPicPr>
          <p:cNvPr id="7" name="Picture 6">
            <a:extLst>
              <a:ext uri="{FF2B5EF4-FFF2-40B4-BE49-F238E27FC236}">
                <a16:creationId xmlns:a16="http://schemas.microsoft.com/office/drawing/2014/main" id="{A64EDC14-6EF5-1814-E8ED-5053F0B1D2E0}"/>
              </a:ext>
            </a:extLst>
          </p:cNvPr>
          <p:cNvPicPr>
            <a:picLocks noChangeAspect="1"/>
          </p:cNvPicPr>
          <p:nvPr/>
        </p:nvPicPr>
        <p:blipFill>
          <a:blip r:embed="rId2"/>
          <a:srcRect l="31667" t="47037" r="383" b="15926"/>
          <a:stretch/>
        </p:blipFill>
        <p:spPr>
          <a:xfrm>
            <a:off x="389496" y="4311460"/>
            <a:ext cx="8305800" cy="2546540"/>
          </a:xfrm>
          <a:prstGeom prst="rect">
            <a:avLst/>
          </a:prstGeom>
        </p:spPr>
      </p:pic>
      <p:sp>
        <p:nvSpPr>
          <p:cNvPr id="8" name="Rectangle: Rounded Corners 7">
            <a:extLst>
              <a:ext uri="{FF2B5EF4-FFF2-40B4-BE49-F238E27FC236}">
                <a16:creationId xmlns:a16="http://schemas.microsoft.com/office/drawing/2014/main" id="{FFBAB61C-043E-36E1-9122-79FBC58FA146}"/>
              </a:ext>
            </a:extLst>
          </p:cNvPr>
          <p:cNvSpPr/>
          <p:nvPr/>
        </p:nvSpPr>
        <p:spPr>
          <a:xfrm>
            <a:off x="448704" y="5840360"/>
            <a:ext cx="7704696" cy="1739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50744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5CA02-AE1C-A3AD-FFC9-7CC91F54A934}"/>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D3CB87-195B-58CC-5251-A9834AA6BA1F}"/>
              </a:ext>
            </a:extLst>
          </p:cNvPr>
          <p:cNvSpPr>
            <a:spLocks noGrp="1"/>
          </p:cNvSpPr>
          <p:nvPr>
            <p:ph idx="1"/>
          </p:nvPr>
        </p:nvSpPr>
        <p:spPr>
          <a:xfrm>
            <a:off x="628650" y="1825625"/>
            <a:ext cx="7886700" cy="3922032"/>
          </a:xfrm>
        </p:spPr>
        <p:txBody>
          <a:bodyPr>
            <a:noAutofit/>
          </a:bodyPr>
          <a:lstStyle/>
          <a:p>
            <a:pPr marL="0" indent="0" eaLnBrk="0" fontAlgn="base" hangingPunct="0">
              <a:lnSpc>
                <a:spcPct val="150000"/>
              </a:lnSpc>
              <a:spcBef>
                <a:spcPct val="0"/>
              </a:spcBef>
              <a:spcAft>
                <a:spcPct val="0"/>
              </a:spcAft>
              <a:buClrTx/>
              <a:buFontTx/>
              <a:buNone/>
            </a:pPr>
            <a:r>
              <a:rPr lang="en-US" sz="2800" dirty="0">
                <a:latin typeface="Calibri" panose="020F0502020204030204" pitchFamily="34" charset="0"/>
                <a:cs typeface="Calibri" panose="020F0502020204030204" pitchFamily="34" charset="0"/>
              </a:rPr>
              <a:t>This PowerPoint is an </a:t>
            </a:r>
            <a:r>
              <a:rPr lang="en-US" sz="2800" b="1" dirty="0">
                <a:latin typeface="Calibri" panose="020F0502020204030204" pitchFamily="34" charset="0"/>
                <a:cs typeface="Calibri" panose="020F0502020204030204" pitchFamily="34" charset="0"/>
              </a:rPr>
              <a:t>optional guide</a:t>
            </a:r>
            <a:r>
              <a:rPr lang="en-US" sz="2800" dirty="0">
                <a:latin typeface="Calibri" panose="020F0502020204030204" pitchFamily="34" charset="0"/>
                <a:cs typeface="Calibri" panose="020F0502020204030204" pitchFamily="34" charset="0"/>
              </a:rPr>
              <a:t> to help you implement the steps from the official Week 8 – Lab 4 document.</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You must still follow the </a:t>
            </a:r>
            <a:r>
              <a:rPr lang="en-US" sz="2800" b="1" dirty="0">
                <a:latin typeface="Calibri" panose="020F0502020204030204" pitchFamily="34" charset="0"/>
                <a:cs typeface="Calibri" panose="020F0502020204030204" pitchFamily="34" charset="0"/>
                <a:hlinkClick r:id="rId2"/>
              </a:rPr>
              <a:t>exact instruction and requirements as outlined in the official Canvas instructions and rubric.</a:t>
            </a:r>
            <a:endParaRPr lang="en-US" altLang="en-US" sz="2800"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47ECCA1-17AE-3FB4-7B2E-EB32E1AF739C}"/>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ClrTx/>
              <a:buFontTx/>
              <a:buNone/>
            </a:pPr>
            <a:endParaRPr lang="en-US" altLang="en-US" sz="2800" dirty="0">
              <a:solidFill>
                <a:schemeClr val="tx1"/>
              </a:solidFill>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37FEE88C-021E-74DF-DC5E-97DD75F82763}"/>
              </a:ext>
            </a:extLst>
          </p:cNvPr>
          <p:cNvSpPr>
            <a:spLocks noGrp="1"/>
          </p:cNvSpPr>
          <p:nvPr>
            <p:ph type="title"/>
          </p:nvPr>
        </p:nvSpPr>
        <p:spPr>
          <a:xfrm>
            <a:off x="0" y="1"/>
            <a:ext cx="7886700" cy="950026"/>
          </a:xfrm>
        </p:spPr>
        <p:txBody>
          <a:bodyPr>
            <a:normAutofit/>
          </a:bodyPr>
          <a:lstStyle/>
          <a:p>
            <a:r>
              <a:rPr lang="en-US" sz="3600" dirty="0"/>
              <a:t>Week 8 – Lab 4</a:t>
            </a:r>
            <a:endParaRPr lang="en-AU" sz="3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1530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B140E-F625-D313-DFEF-99B83E54947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2546DA3-5C35-809C-9115-5247DC66F1BD}"/>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3884FE03-E91B-06ED-CF9E-B216779CE52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Extract the Files</a:t>
            </a:r>
          </a:p>
        </p:txBody>
      </p:sp>
      <p:sp>
        <p:nvSpPr>
          <p:cNvPr id="3" name="TextBox 2">
            <a:extLst>
              <a:ext uri="{FF2B5EF4-FFF2-40B4-BE49-F238E27FC236}">
                <a16:creationId xmlns:a16="http://schemas.microsoft.com/office/drawing/2014/main" id="{0C7A2ED6-6B30-2E3C-088E-E2B3C185E42B}"/>
              </a:ext>
            </a:extLst>
          </p:cNvPr>
          <p:cNvSpPr txBox="1"/>
          <p:nvPr/>
        </p:nvSpPr>
        <p:spPr>
          <a:xfrm>
            <a:off x="-24161" y="1241118"/>
            <a:ext cx="9133114" cy="2610843"/>
          </a:xfrm>
          <a:prstGeom prst="rect">
            <a:avLst/>
          </a:prstGeom>
          <a:noFill/>
        </p:spPr>
        <p:txBody>
          <a:bodyPr wrap="square">
            <a:spAutoFit/>
          </a:bodyPr>
          <a:lstStyle/>
          <a:p>
            <a:pPr>
              <a:lnSpc>
                <a:spcPct val="150000"/>
              </a:lnSpc>
              <a:buNone/>
            </a:pPr>
            <a:r>
              <a:rPr lang="en-US" sz="2800" b="1" dirty="0">
                <a:latin typeface="+mj-lt"/>
              </a:rPr>
              <a:t>Download </a:t>
            </a:r>
            <a:r>
              <a:rPr lang="en-US" sz="2800" b="1" dirty="0" err="1">
                <a:latin typeface="+mj-lt"/>
              </a:rPr>
              <a:t>sakila</a:t>
            </a:r>
            <a:r>
              <a:rPr lang="en-US" sz="2800" b="1" dirty="0">
                <a:latin typeface="+mj-lt"/>
              </a:rPr>
              <a:t> database DB Download (Zip); 712 </a:t>
            </a:r>
            <a:r>
              <a:rPr lang="en-US" sz="2800" b="1" dirty="0" err="1">
                <a:latin typeface="+mj-lt"/>
              </a:rPr>
              <a:t>Kb</a:t>
            </a:r>
            <a:endParaRPr lang="en-US" sz="2800" dirty="0">
              <a:latin typeface="+mj-lt"/>
            </a:endParaRPr>
          </a:p>
          <a:p>
            <a:pPr>
              <a:lnSpc>
                <a:spcPct val="150000"/>
              </a:lnSpc>
            </a:pPr>
            <a:r>
              <a:rPr lang="en-US" sz="2800" dirty="0">
                <a:latin typeface="+mj-lt"/>
              </a:rPr>
              <a:t>This will download the Sakila database in a </a:t>
            </a:r>
            <a:r>
              <a:rPr lang="en-US" sz="2800" b="1" dirty="0">
                <a:latin typeface="+mj-lt"/>
              </a:rPr>
              <a:t>ZIP</a:t>
            </a:r>
            <a:r>
              <a:rPr lang="en-US" sz="2800" dirty="0">
                <a:latin typeface="+mj-lt"/>
              </a:rPr>
              <a:t> file format. After downloading, we can extract the files and proceed with setting up the database in MySQL Workbench.</a:t>
            </a:r>
          </a:p>
        </p:txBody>
      </p:sp>
      <p:pic>
        <p:nvPicPr>
          <p:cNvPr id="7" name="Picture 6">
            <a:extLst>
              <a:ext uri="{FF2B5EF4-FFF2-40B4-BE49-F238E27FC236}">
                <a16:creationId xmlns:a16="http://schemas.microsoft.com/office/drawing/2014/main" id="{4134707E-00BE-3184-3E36-1C8843364D9A}"/>
              </a:ext>
            </a:extLst>
          </p:cNvPr>
          <p:cNvPicPr>
            <a:picLocks noChangeAspect="1"/>
          </p:cNvPicPr>
          <p:nvPr/>
        </p:nvPicPr>
        <p:blipFill>
          <a:blip r:embed="rId2"/>
          <a:srcRect l="31667" t="47037" r="383" b="15926"/>
          <a:stretch/>
        </p:blipFill>
        <p:spPr>
          <a:xfrm>
            <a:off x="389496" y="4311460"/>
            <a:ext cx="8305800" cy="2546540"/>
          </a:xfrm>
          <a:prstGeom prst="rect">
            <a:avLst/>
          </a:prstGeom>
        </p:spPr>
      </p:pic>
      <p:sp>
        <p:nvSpPr>
          <p:cNvPr id="8" name="Rectangle: Rounded Corners 7">
            <a:extLst>
              <a:ext uri="{FF2B5EF4-FFF2-40B4-BE49-F238E27FC236}">
                <a16:creationId xmlns:a16="http://schemas.microsoft.com/office/drawing/2014/main" id="{48E1790E-385F-23FF-2B46-74AFF42CFA76}"/>
              </a:ext>
            </a:extLst>
          </p:cNvPr>
          <p:cNvSpPr/>
          <p:nvPr/>
        </p:nvSpPr>
        <p:spPr>
          <a:xfrm>
            <a:off x="448704" y="5840360"/>
            <a:ext cx="7704696" cy="1739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6889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67240-1D79-CF27-C998-AF9BAD4E21E4}"/>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CDC853E-9DC0-03CD-4324-48B03DA78209}"/>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F6F68597-E587-2744-04FF-9E95EB82C32D}"/>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Downloaded Files</a:t>
            </a:r>
          </a:p>
        </p:txBody>
      </p:sp>
      <p:pic>
        <p:nvPicPr>
          <p:cNvPr id="6" name="Picture 5">
            <a:extLst>
              <a:ext uri="{FF2B5EF4-FFF2-40B4-BE49-F238E27FC236}">
                <a16:creationId xmlns:a16="http://schemas.microsoft.com/office/drawing/2014/main" id="{51C7175B-3562-C536-0D01-816BAB72FA82}"/>
              </a:ext>
            </a:extLst>
          </p:cNvPr>
          <p:cNvPicPr>
            <a:picLocks noChangeAspect="1"/>
          </p:cNvPicPr>
          <p:nvPr/>
        </p:nvPicPr>
        <p:blipFill>
          <a:blip r:embed="rId2"/>
          <a:srcRect l="20000" t="14444" r="35833" b="54056"/>
          <a:stretch/>
        </p:blipFill>
        <p:spPr>
          <a:xfrm>
            <a:off x="-1" y="1932126"/>
            <a:ext cx="9184985" cy="3684756"/>
          </a:xfrm>
          <a:prstGeom prst="rect">
            <a:avLst/>
          </a:prstGeom>
        </p:spPr>
      </p:pic>
    </p:spTree>
    <p:extLst>
      <p:ext uri="{BB962C8B-B14F-4D97-AF65-F5344CB8AC3E}">
        <p14:creationId xmlns:p14="http://schemas.microsoft.com/office/powerpoint/2010/main" val="905136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03EFF-BB4D-5806-E70E-F7EBE7892A3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B656DDF-D590-68C4-EC35-3E34E7DD8C83}"/>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D43E22EC-01AE-3F00-B5FB-92D3FEEF5B8D}"/>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Navigate the SQL Script File</a:t>
            </a:r>
          </a:p>
        </p:txBody>
      </p:sp>
      <p:sp>
        <p:nvSpPr>
          <p:cNvPr id="3" name="TextBox 2">
            <a:extLst>
              <a:ext uri="{FF2B5EF4-FFF2-40B4-BE49-F238E27FC236}">
                <a16:creationId xmlns:a16="http://schemas.microsoft.com/office/drawing/2014/main" id="{0FE740BE-16E7-ABC4-27A4-B26688B6961A}"/>
              </a:ext>
            </a:extLst>
          </p:cNvPr>
          <p:cNvSpPr txBox="1"/>
          <p:nvPr/>
        </p:nvSpPr>
        <p:spPr>
          <a:xfrm>
            <a:off x="-24161" y="519451"/>
            <a:ext cx="9133114" cy="4549835"/>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2800" b="1" i="0" u="none" strike="noStrike" cap="none" normalizeH="0" baseline="0" dirty="0">
                <a:ln>
                  <a:noFill/>
                </a:ln>
                <a:solidFill>
                  <a:schemeClr val="tx1"/>
                </a:solidFill>
                <a:effectLst/>
                <a:latin typeface="+mj-lt"/>
              </a:rPr>
              <a:t>Open MySQL Workbench:</a:t>
            </a:r>
            <a:endParaRPr kumimoji="0" lang="en-US" altLang="en-US" sz="2800" b="0" i="0" u="none" strike="noStrike" cap="none" normalizeH="0" baseline="0" dirty="0">
              <a:ln>
                <a:noFill/>
              </a:ln>
              <a:solidFill>
                <a:schemeClr val="tx1"/>
              </a:solidFill>
              <a:effectLst/>
              <a:latin typeface="+mj-lt"/>
            </a:endParaRPr>
          </a:p>
          <a:p>
            <a:pPr marL="7366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Launch </a:t>
            </a:r>
            <a:r>
              <a:rPr kumimoji="0" lang="en-US" altLang="en-US" sz="2800" b="1" i="0" u="none" strike="noStrike" cap="none" normalizeH="0" baseline="0" dirty="0">
                <a:ln>
                  <a:noFill/>
                </a:ln>
                <a:solidFill>
                  <a:schemeClr val="tx1"/>
                </a:solidFill>
                <a:effectLst/>
                <a:latin typeface="+mj-lt"/>
              </a:rPr>
              <a:t>MySQL Workbench</a:t>
            </a:r>
            <a:r>
              <a:rPr kumimoji="0" lang="en-US" altLang="en-US" sz="2800" b="0" i="0" u="none" strike="noStrike" cap="none" normalizeH="0" baseline="0" dirty="0">
                <a:ln>
                  <a:noFill/>
                </a:ln>
                <a:solidFill>
                  <a:schemeClr val="tx1"/>
                </a:solidFill>
                <a:effectLst/>
                <a:latin typeface="+mj-lt"/>
              </a:rPr>
              <a:t> on your system.</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4"/>
              <a:tabLst/>
            </a:pPr>
            <a:r>
              <a:rPr kumimoji="0" lang="en-US" altLang="en-US" sz="2800" b="1" i="0" u="none" strike="noStrike" cap="none" normalizeH="0" baseline="0" dirty="0">
                <a:ln>
                  <a:noFill/>
                </a:ln>
                <a:solidFill>
                  <a:schemeClr val="tx1"/>
                </a:solidFill>
                <a:effectLst/>
                <a:latin typeface="+mj-lt"/>
              </a:rPr>
              <a:t>Open the SQL Script Files:</a:t>
            </a:r>
            <a:endParaRPr kumimoji="0" lang="en-US" altLang="en-US" sz="2800" b="0" i="0" u="none" strike="noStrike" cap="none" normalizeH="0" baseline="0" dirty="0">
              <a:ln>
                <a:noFill/>
              </a:ln>
              <a:solidFill>
                <a:schemeClr val="tx1"/>
              </a:solidFill>
              <a:effectLst/>
              <a:latin typeface="+mj-lt"/>
            </a:endParaRPr>
          </a:p>
          <a:p>
            <a:pPr marL="6794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 MySQL Workbench, go to </a:t>
            </a:r>
            <a:r>
              <a:rPr kumimoji="0" lang="en-US" altLang="en-US" sz="2800" b="1" i="0" u="none" strike="noStrike" cap="none" normalizeH="0" baseline="0" dirty="0">
                <a:ln>
                  <a:noFill/>
                </a:ln>
                <a:solidFill>
                  <a:schemeClr val="tx1"/>
                </a:solidFill>
                <a:effectLst/>
                <a:latin typeface="+mj-lt"/>
              </a:rPr>
              <a:t>File</a:t>
            </a:r>
            <a:r>
              <a:rPr kumimoji="0" lang="en-US" altLang="en-US" sz="2800" b="0" i="0" u="none" strike="noStrike" cap="none" normalizeH="0" baseline="0" dirty="0">
                <a:ln>
                  <a:noFill/>
                </a:ln>
                <a:solidFill>
                  <a:schemeClr val="tx1"/>
                </a:solidFill>
                <a:effectLst/>
                <a:latin typeface="+mj-lt"/>
              </a:rPr>
              <a:t> &gt; </a:t>
            </a:r>
            <a:r>
              <a:rPr kumimoji="0" lang="en-US" altLang="en-US" sz="2800" b="1" i="0" u="none" strike="noStrike" cap="none" normalizeH="0" baseline="0" dirty="0">
                <a:ln>
                  <a:noFill/>
                </a:ln>
                <a:solidFill>
                  <a:schemeClr val="tx1"/>
                </a:solidFill>
                <a:effectLst/>
                <a:latin typeface="+mj-lt"/>
              </a:rPr>
              <a:t>Open SQL Script</a:t>
            </a:r>
            <a:r>
              <a:rPr kumimoji="0" lang="en-US" altLang="en-US" sz="2800" b="0" i="0" u="none" strike="noStrike" cap="none" normalizeH="0" baseline="0" dirty="0">
                <a:ln>
                  <a:noFill/>
                </a:ln>
                <a:solidFill>
                  <a:schemeClr val="tx1"/>
                </a:solidFill>
                <a:effectLst/>
                <a:latin typeface="+mj-lt"/>
              </a:rPr>
              <a:t>.</a:t>
            </a:r>
          </a:p>
          <a:p>
            <a:pPr marL="6794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Navigate to the folder where you extracted the Sakila database files.</a:t>
            </a:r>
          </a:p>
          <a:p>
            <a:pPr marL="6794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Open the </a:t>
            </a:r>
            <a:r>
              <a:rPr kumimoji="0" lang="en-US" altLang="en-US" sz="2800" b="0" i="0" u="none" strike="noStrike" cap="none" normalizeH="0" baseline="0" dirty="0" err="1">
                <a:ln>
                  <a:noFill/>
                </a:ln>
                <a:solidFill>
                  <a:schemeClr val="tx1"/>
                </a:solidFill>
                <a:effectLst/>
                <a:latin typeface="+mj-lt"/>
              </a:rPr>
              <a:t>sakila-schema.sql</a:t>
            </a:r>
            <a:r>
              <a:rPr kumimoji="0" lang="en-US" altLang="en-US" sz="2800" b="0" i="0" u="none" strike="noStrike" cap="none" normalizeH="0" baseline="0" dirty="0">
                <a:ln>
                  <a:noFill/>
                </a:ln>
                <a:solidFill>
                  <a:schemeClr val="tx1"/>
                </a:solidFill>
                <a:effectLst/>
                <a:latin typeface="+mj-lt"/>
              </a:rPr>
              <a:t> file first.</a:t>
            </a:r>
          </a:p>
        </p:txBody>
      </p:sp>
      <p:pic>
        <p:nvPicPr>
          <p:cNvPr id="6" name="Picture 5">
            <a:extLst>
              <a:ext uri="{FF2B5EF4-FFF2-40B4-BE49-F238E27FC236}">
                <a16:creationId xmlns:a16="http://schemas.microsoft.com/office/drawing/2014/main" id="{E7BE23A2-157D-8D74-0914-0FE46CC78BDF}"/>
              </a:ext>
            </a:extLst>
          </p:cNvPr>
          <p:cNvPicPr>
            <a:picLocks noChangeAspect="1"/>
          </p:cNvPicPr>
          <p:nvPr/>
        </p:nvPicPr>
        <p:blipFill>
          <a:blip r:embed="rId2"/>
          <a:srcRect r="81667" b="57407"/>
          <a:stretch/>
        </p:blipFill>
        <p:spPr>
          <a:xfrm>
            <a:off x="6705600" y="3646087"/>
            <a:ext cx="2441369" cy="3190425"/>
          </a:xfrm>
          <a:prstGeom prst="rect">
            <a:avLst/>
          </a:prstGeom>
        </p:spPr>
      </p:pic>
      <p:sp>
        <p:nvSpPr>
          <p:cNvPr id="7" name="Rectangle: Rounded Corners 6">
            <a:extLst>
              <a:ext uri="{FF2B5EF4-FFF2-40B4-BE49-F238E27FC236}">
                <a16:creationId xmlns:a16="http://schemas.microsoft.com/office/drawing/2014/main" id="{B8288A89-6E3D-910B-134F-98F387E2BA25}"/>
              </a:ext>
            </a:extLst>
          </p:cNvPr>
          <p:cNvSpPr/>
          <p:nvPr/>
        </p:nvSpPr>
        <p:spPr>
          <a:xfrm>
            <a:off x="6705600" y="4876800"/>
            <a:ext cx="2286000" cy="19248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9961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DE6B-18B0-3398-9205-34E8AD861E9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977730C-30FC-5E4B-4194-B3D4B6E8C37D}"/>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640BC96B-0C7C-AC55-39B6-E8F917F3B9B8}"/>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Navigate the SQL Script File</a:t>
            </a:r>
          </a:p>
        </p:txBody>
      </p:sp>
      <p:sp>
        <p:nvSpPr>
          <p:cNvPr id="3" name="TextBox 2">
            <a:extLst>
              <a:ext uri="{FF2B5EF4-FFF2-40B4-BE49-F238E27FC236}">
                <a16:creationId xmlns:a16="http://schemas.microsoft.com/office/drawing/2014/main" id="{BC81707B-8DB1-AC3F-A8CE-BE0280B65E53}"/>
              </a:ext>
            </a:extLst>
          </p:cNvPr>
          <p:cNvSpPr txBox="1"/>
          <p:nvPr/>
        </p:nvSpPr>
        <p:spPr>
          <a:xfrm>
            <a:off x="-24161" y="519451"/>
            <a:ext cx="9133114" cy="5196166"/>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2800" b="1" i="0" u="none" strike="noStrike" cap="none" normalizeH="0" baseline="0" dirty="0">
                <a:ln>
                  <a:noFill/>
                </a:ln>
                <a:solidFill>
                  <a:schemeClr val="tx1"/>
                </a:solidFill>
                <a:effectLst/>
                <a:latin typeface="+mj-lt"/>
              </a:rPr>
              <a:t>Open MySQL Workbench:</a:t>
            </a:r>
            <a:endParaRPr kumimoji="0" lang="en-US" altLang="en-US" sz="2800" b="0" i="0" u="none" strike="noStrike" cap="none" normalizeH="0" baseline="0" dirty="0">
              <a:ln>
                <a:noFill/>
              </a:ln>
              <a:solidFill>
                <a:schemeClr val="tx1"/>
              </a:solidFill>
              <a:effectLst/>
              <a:latin typeface="+mj-lt"/>
            </a:endParaRPr>
          </a:p>
          <a:p>
            <a:pPr marL="7366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Launch </a:t>
            </a:r>
            <a:r>
              <a:rPr kumimoji="0" lang="en-US" altLang="en-US" sz="2800" b="1" i="0" u="none" strike="noStrike" cap="none" normalizeH="0" baseline="0" dirty="0">
                <a:ln>
                  <a:noFill/>
                </a:ln>
                <a:solidFill>
                  <a:schemeClr val="tx1"/>
                </a:solidFill>
                <a:effectLst/>
                <a:latin typeface="+mj-lt"/>
              </a:rPr>
              <a:t>MySQL Workbench</a:t>
            </a:r>
            <a:r>
              <a:rPr kumimoji="0" lang="en-US" altLang="en-US" sz="2800" b="0" i="0" u="none" strike="noStrike" cap="none" normalizeH="0" baseline="0" dirty="0">
                <a:ln>
                  <a:noFill/>
                </a:ln>
                <a:solidFill>
                  <a:schemeClr val="tx1"/>
                </a:solidFill>
                <a:effectLst/>
                <a:latin typeface="+mj-lt"/>
              </a:rPr>
              <a:t> on your system.</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4"/>
              <a:tabLst/>
            </a:pPr>
            <a:r>
              <a:rPr kumimoji="0" lang="en-US" altLang="en-US" sz="2800" b="1" i="0" u="none" strike="noStrike" cap="none" normalizeH="0" baseline="0" dirty="0">
                <a:ln>
                  <a:noFill/>
                </a:ln>
                <a:solidFill>
                  <a:schemeClr val="tx1"/>
                </a:solidFill>
                <a:effectLst/>
                <a:latin typeface="+mj-lt"/>
              </a:rPr>
              <a:t>Open the SQL Script Files:</a:t>
            </a:r>
            <a:endParaRPr kumimoji="0" lang="en-US" altLang="en-US" sz="2800" b="0" i="0" u="none" strike="noStrike" cap="none" normalizeH="0" baseline="0" dirty="0">
              <a:ln>
                <a:noFill/>
              </a:ln>
              <a:solidFill>
                <a:schemeClr val="tx1"/>
              </a:solidFill>
              <a:effectLst/>
              <a:latin typeface="+mj-lt"/>
            </a:endParaRPr>
          </a:p>
          <a:p>
            <a:pPr marL="6794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 MySQL Workbench, go to </a:t>
            </a:r>
            <a:r>
              <a:rPr kumimoji="0" lang="en-US" altLang="en-US" sz="2800" b="1" i="0" u="none" strike="noStrike" cap="none" normalizeH="0" baseline="0" dirty="0">
                <a:ln>
                  <a:noFill/>
                </a:ln>
                <a:solidFill>
                  <a:schemeClr val="tx1"/>
                </a:solidFill>
                <a:effectLst/>
                <a:latin typeface="+mj-lt"/>
              </a:rPr>
              <a:t>File</a:t>
            </a:r>
            <a:r>
              <a:rPr kumimoji="0" lang="en-US" altLang="en-US" sz="2800" b="0" i="0" u="none" strike="noStrike" cap="none" normalizeH="0" baseline="0" dirty="0">
                <a:ln>
                  <a:noFill/>
                </a:ln>
                <a:solidFill>
                  <a:schemeClr val="tx1"/>
                </a:solidFill>
                <a:effectLst/>
                <a:latin typeface="+mj-lt"/>
              </a:rPr>
              <a:t> &gt; </a:t>
            </a:r>
            <a:r>
              <a:rPr kumimoji="0" lang="en-US" altLang="en-US" sz="2800" b="1" i="0" u="none" strike="noStrike" cap="none" normalizeH="0" baseline="0" dirty="0">
                <a:ln>
                  <a:noFill/>
                </a:ln>
                <a:solidFill>
                  <a:schemeClr val="tx1"/>
                </a:solidFill>
                <a:effectLst/>
                <a:latin typeface="+mj-lt"/>
              </a:rPr>
              <a:t>Open SQL Script</a:t>
            </a:r>
            <a:r>
              <a:rPr kumimoji="0" lang="en-US" altLang="en-US" sz="2800" b="0" i="0" u="none" strike="noStrike" cap="none" normalizeH="0" baseline="0" dirty="0">
                <a:ln>
                  <a:noFill/>
                </a:ln>
                <a:solidFill>
                  <a:schemeClr val="tx1"/>
                </a:solidFill>
                <a:effectLst/>
                <a:latin typeface="+mj-lt"/>
              </a:rPr>
              <a:t>.</a:t>
            </a:r>
          </a:p>
          <a:p>
            <a:pPr marL="6794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Navigate to the folder where you extracted the Sakila database files.</a:t>
            </a:r>
          </a:p>
          <a:p>
            <a:pPr marL="67945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Open the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err="1">
                <a:ln>
                  <a:noFill/>
                </a:ln>
                <a:solidFill>
                  <a:schemeClr val="tx1"/>
                </a:solidFill>
                <a:effectLst/>
                <a:latin typeface="+mj-lt"/>
              </a:rPr>
              <a:t>sakila-schema.sql</a:t>
            </a:r>
            <a:r>
              <a:rPr kumimoji="0" lang="en-US" altLang="en-US" sz="2800" b="0" i="0" u="none" strike="noStrike" cap="none" normalizeH="0" baseline="0" dirty="0">
                <a:ln>
                  <a:noFill/>
                </a:ln>
                <a:solidFill>
                  <a:schemeClr val="tx1"/>
                </a:solidFill>
                <a:effectLst/>
                <a:latin typeface="+mj-lt"/>
              </a:rPr>
              <a:t> file first.</a:t>
            </a:r>
          </a:p>
        </p:txBody>
      </p:sp>
      <p:pic>
        <p:nvPicPr>
          <p:cNvPr id="12" name="Picture 11">
            <a:extLst>
              <a:ext uri="{FF2B5EF4-FFF2-40B4-BE49-F238E27FC236}">
                <a16:creationId xmlns:a16="http://schemas.microsoft.com/office/drawing/2014/main" id="{B32C1401-8F95-1DEF-892C-28F4D6B823A8}"/>
              </a:ext>
            </a:extLst>
          </p:cNvPr>
          <p:cNvPicPr>
            <a:picLocks noChangeAspect="1"/>
          </p:cNvPicPr>
          <p:nvPr/>
        </p:nvPicPr>
        <p:blipFill>
          <a:blip r:embed="rId2"/>
          <a:stretch>
            <a:fillRect/>
          </a:stretch>
        </p:blipFill>
        <p:spPr>
          <a:xfrm>
            <a:off x="4275772" y="3627677"/>
            <a:ext cx="4872598" cy="3230323"/>
          </a:xfrm>
          <a:prstGeom prst="rect">
            <a:avLst/>
          </a:prstGeom>
        </p:spPr>
      </p:pic>
    </p:spTree>
    <p:extLst>
      <p:ext uri="{BB962C8B-B14F-4D97-AF65-F5344CB8AC3E}">
        <p14:creationId xmlns:p14="http://schemas.microsoft.com/office/powerpoint/2010/main" val="128391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694A7-3FCB-A5AE-BFD1-62E0BFBEE03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7B769A0-27CA-FCD3-DE79-46EA40307661}"/>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AE4588DE-C57A-E61B-57E3-9700EB207F4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Navigate the SQL Script File</a:t>
            </a:r>
          </a:p>
        </p:txBody>
      </p:sp>
      <p:pic>
        <p:nvPicPr>
          <p:cNvPr id="6" name="Picture 5">
            <a:extLst>
              <a:ext uri="{FF2B5EF4-FFF2-40B4-BE49-F238E27FC236}">
                <a16:creationId xmlns:a16="http://schemas.microsoft.com/office/drawing/2014/main" id="{B3CE3F1B-36BE-25FC-FE89-59B40978862A}"/>
              </a:ext>
            </a:extLst>
          </p:cNvPr>
          <p:cNvPicPr>
            <a:picLocks noChangeAspect="1"/>
          </p:cNvPicPr>
          <p:nvPr/>
        </p:nvPicPr>
        <p:blipFill>
          <a:blip r:embed="rId2"/>
          <a:srcRect b="14445"/>
          <a:stretch/>
        </p:blipFill>
        <p:spPr>
          <a:xfrm>
            <a:off x="0" y="1228725"/>
            <a:ext cx="9144000" cy="4400550"/>
          </a:xfrm>
          <a:prstGeom prst="rect">
            <a:avLst/>
          </a:prstGeom>
        </p:spPr>
      </p:pic>
    </p:spTree>
    <p:extLst>
      <p:ext uri="{BB962C8B-B14F-4D97-AF65-F5344CB8AC3E}">
        <p14:creationId xmlns:p14="http://schemas.microsoft.com/office/powerpoint/2010/main" val="2553448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0697-CE46-767C-3C32-9818F834FCF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A86FE8D-1A2B-6503-E135-EE5B678369F6}"/>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54432ED9-890F-5BFE-BE65-94B28E6B4AD6}"/>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Navigate the SQL Script File</a:t>
            </a:r>
          </a:p>
        </p:txBody>
      </p:sp>
      <p:sp>
        <p:nvSpPr>
          <p:cNvPr id="3" name="TextBox 2">
            <a:extLst>
              <a:ext uri="{FF2B5EF4-FFF2-40B4-BE49-F238E27FC236}">
                <a16:creationId xmlns:a16="http://schemas.microsoft.com/office/drawing/2014/main" id="{BCCF33E3-986D-36ED-0F39-D83F92CDB6A8}"/>
              </a:ext>
            </a:extLst>
          </p:cNvPr>
          <p:cNvSpPr txBox="1"/>
          <p:nvPr/>
        </p:nvSpPr>
        <p:spPr>
          <a:xfrm>
            <a:off x="-24161" y="519451"/>
            <a:ext cx="9133114" cy="3257174"/>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5"/>
              <a:tabLst/>
            </a:pPr>
            <a:r>
              <a:rPr kumimoji="0" lang="en-US" altLang="en-US" sz="2800" b="1" i="0" u="none" strike="noStrike" cap="none" normalizeH="0" baseline="0" dirty="0">
                <a:ln>
                  <a:noFill/>
                </a:ln>
                <a:solidFill>
                  <a:schemeClr val="tx1"/>
                </a:solidFill>
                <a:effectLst/>
                <a:latin typeface="+mj-lt"/>
              </a:rPr>
              <a:t>Run the Schema Script:</a:t>
            </a:r>
            <a:endParaRPr kumimoji="0" lang="en-US" altLang="en-US" sz="2800" b="0" i="0" u="none" strike="noStrike" cap="none" normalizeH="0" baseline="0" dirty="0">
              <a:ln>
                <a:noFill/>
              </a:ln>
              <a:solidFill>
                <a:schemeClr val="tx1"/>
              </a:solidFill>
              <a:effectLst/>
              <a:latin typeface="+mj-lt"/>
            </a:endParaRPr>
          </a:p>
          <a:p>
            <a:pPr marL="7143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After opening the </a:t>
            </a:r>
            <a:r>
              <a:rPr kumimoji="0" lang="en-US" altLang="en-US" sz="2800" b="0" i="0" u="none" strike="noStrike" cap="none" normalizeH="0" baseline="0" dirty="0" err="1">
                <a:ln>
                  <a:noFill/>
                </a:ln>
                <a:solidFill>
                  <a:schemeClr val="tx1"/>
                </a:solidFill>
                <a:effectLst/>
                <a:latin typeface="+mj-lt"/>
              </a:rPr>
              <a:t>sakila-schema.sql</a:t>
            </a:r>
            <a:r>
              <a:rPr kumimoji="0" lang="en-US" altLang="en-US" sz="2800" b="0" i="0" u="none" strike="noStrike" cap="none" normalizeH="0" baseline="0" dirty="0">
                <a:ln>
                  <a:noFill/>
                </a:ln>
                <a:solidFill>
                  <a:schemeClr val="tx1"/>
                </a:solidFill>
                <a:effectLst/>
                <a:latin typeface="+mj-lt"/>
              </a:rPr>
              <a:t> file, click the </a:t>
            </a:r>
            <a:r>
              <a:rPr kumimoji="0" lang="en-US" altLang="en-US" sz="2800" b="1" i="0" u="none" strike="noStrike" cap="none" normalizeH="0" baseline="0" dirty="0">
                <a:ln>
                  <a:noFill/>
                </a:ln>
                <a:solidFill>
                  <a:schemeClr val="tx1"/>
                </a:solidFill>
                <a:effectLst/>
                <a:latin typeface="+mj-lt"/>
              </a:rPr>
              <a:t>Execute</a:t>
            </a:r>
            <a:r>
              <a:rPr kumimoji="0" lang="en-US" altLang="en-US" sz="2800" b="0" i="0" u="none" strike="noStrike" cap="none" normalizeH="0" baseline="0" dirty="0">
                <a:ln>
                  <a:noFill/>
                </a:ln>
                <a:solidFill>
                  <a:schemeClr val="tx1"/>
                </a:solidFill>
                <a:effectLst/>
                <a:latin typeface="+mj-lt"/>
              </a:rPr>
              <a:t> button (lightning bolt icon) to run the script. This will create the database schema in our MySQL instance.</a:t>
            </a:r>
          </a:p>
        </p:txBody>
      </p:sp>
      <p:pic>
        <p:nvPicPr>
          <p:cNvPr id="8" name="Picture 7">
            <a:extLst>
              <a:ext uri="{FF2B5EF4-FFF2-40B4-BE49-F238E27FC236}">
                <a16:creationId xmlns:a16="http://schemas.microsoft.com/office/drawing/2014/main" id="{3DBF36E4-E660-5094-F72D-C0A1D02C746E}"/>
              </a:ext>
            </a:extLst>
          </p:cNvPr>
          <p:cNvPicPr>
            <a:picLocks noChangeAspect="1"/>
          </p:cNvPicPr>
          <p:nvPr/>
        </p:nvPicPr>
        <p:blipFill>
          <a:blip r:embed="rId2"/>
          <a:srcRect r="383" b="7037"/>
          <a:stretch/>
        </p:blipFill>
        <p:spPr>
          <a:xfrm>
            <a:off x="2057400" y="3148950"/>
            <a:ext cx="7065818" cy="3709050"/>
          </a:xfrm>
          <a:prstGeom prst="rect">
            <a:avLst/>
          </a:prstGeom>
        </p:spPr>
      </p:pic>
      <p:sp>
        <p:nvSpPr>
          <p:cNvPr id="9" name="Rectangle: Rounded Corners 8">
            <a:extLst>
              <a:ext uri="{FF2B5EF4-FFF2-40B4-BE49-F238E27FC236}">
                <a16:creationId xmlns:a16="http://schemas.microsoft.com/office/drawing/2014/main" id="{2D66A7E0-006C-0635-9A3C-B73A04D09257}"/>
              </a:ext>
            </a:extLst>
          </p:cNvPr>
          <p:cNvSpPr/>
          <p:nvPr/>
        </p:nvSpPr>
        <p:spPr>
          <a:xfrm>
            <a:off x="3657600" y="3710352"/>
            <a:ext cx="2286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01264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A87A4-2172-0142-3D40-1DD58077CE8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0807558-B446-AB67-C1FF-9BEE90EE1A4A}"/>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DA3487D2-4098-A4EA-AE60-454D305843E4}"/>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Run the Data Script</a:t>
            </a:r>
          </a:p>
        </p:txBody>
      </p:sp>
      <p:sp>
        <p:nvSpPr>
          <p:cNvPr id="3" name="TextBox 2">
            <a:extLst>
              <a:ext uri="{FF2B5EF4-FFF2-40B4-BE49-F238E27FC236}">
                <a16:creationId xmlns:a16="http://schemas.microsoft.com/office/drawing/2014/main" id="{4B9ECF33-720B-9C3D-0892-34347081DD7B}"/>
              </a:ext>
            </a:extLst>
          </p:cNvPr>
          <p:cNvSpPr txBox="1"/>
          <p:nvPr/>
        </p:nvSpPr>
        <p:spPr>
          <a:xfrm>
            <a:off x="-24161" y="519451"/>
            <a:ext cx="9133114" cy="1964512"/>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2800" b="1" i="0" u="none" strike="noStrike" cap="none" normalizeH="0" baseline="0" dirty="0">
                <a:ln>
                  <a:noFill/>
                </a:ln>
                <a:solidFill>
                  <a:schemeClr val="tx1"/>
                </a:solidFill>
                <a:effectLst/>
                <a:latin typeface="+mj-lt"/>
              </a:rPr>
              <a:t>Run the Data Script:</a:t>
            </a:r>
            <a:endParaRPr kumimoji="0" lang="en-US" altLang="en-US" sz="2800" b="0" i="0" u="none" strike="noStrike" cap="none" normalizeH="0" baseline="0" dirty="0">
              <a:ln>
                <a:noFill/>
              </a:ln>
              <a:solidFill>
                <a:schemeClr val="tx1"/>
              </a:solidFill>
              <a:effectLst/>
              <a:latin typeface="+mj-lt"/>
            </a:endParaRPr>
          </a:p>
          <a:p>
            <a:pPr marL="7366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Similarly, open the </a:t>
            </a:r>
            <a:r>
              <a:rPr kumimoji="0" lang="en-US" altLang="en-US" sz="2800" b="0" i="0" u="none" strike="noStrike" cap="none" normalizeH="0" baseline="0" dirty="0" err="1">
                <a:ln>
                  <a:noFill/>
                </a:ln>
                <a:solidFill>
                  <a:schemeClr val="tx1"/>
                </a:solidFill>
                <a:effectLst/>
                <a:latin typeface="+mj-lt"/>
              </a:rPr>
              <a:t>sakila-data.sql</a:t>
            </a:r>
            <a:r>
              <a:rPr kumimoji="0" lang="en-US" altLang="en-US" sz="2800" b="0" i="0" u="none" strike="noStrike" cap="none" normalizeH="0" baseline="0" dirty="0">
                <a:ln>
                  <a:noFill/>
                </a:ln>
                <a:solidFill>
                  <a:schemeClr val="tx1"/>
                </a:solidFill>
                <a:effectLst/>
                <a:latin typeface="+mj-lt"/>
              </a:rPr>
              <a:t> file and </a:t>
            </a:r>
            <a:r>
              <a:rPr kumimoji="0" lang="en-US" altLang="en-US" sz="2800" b="1" i="0" u="none" strike="noStrike" cap="none" normalizeH="0" baseline="0" dirty="0">
                <a:ln>
                  <a:noFill/>
                </a:ln>
                <a:solidFill>
                  <a:schemeClr val="tx1"/>
                </a:solidFill>
                <a:effectLst/>
                <a:latin typeface="+mj-lt"/>
              </a:rPr>
              <a:t>execute</a:t>
            </a:r>
            <a:r>
              <a:rPr kumimoji="0" lang="en-US" altLang="en-US" sz="2800" b="0" i="0" u="none" strike="noStrike" cap="none" normalizeH="0" baseline="0" dirty="0">
                <a:ln>
                  <a:noFill/>
                </a:ln>
                <a:solidFill>
                  <a:schemeClr val="tx1"/>
                </a:solidFill>
                <a:effectLst/>
                <a:latin typeface="+mj-lt"/>
              </a:rPr>
              <a:t> it to insert sample data into the database.</a:t>
            </a:r>
          </a:p>
        </p:txBody>
      </p:sp>
      <p:pic>
        <p:nvPicPr>
          <p:cNvPr id="6" name="Picture 5">
            <a:extLst>
              <a:ext uri="{FF2B5EF4-FFF2-40B4-BE49-F238E27FC236}">
                <a16:creationId xmlns:a16="http://schemas.microsoft.com/office/drawing/2014/main" id="{168D246F-84F2-9479-5D92-636CD40EF7A8}"/>
              </a:ext>
            </a:extLst>
          </p:cNvPr>
          <p:cNvPicPr>
            <a:picLocks noChangeAspect="1"/>
          </p:cNvPicPr>
          <p:nvPr/>
        </p:nvPicPr>
        <p:blipFill>
          <a:blip r:embed="rId2"/>
          <a:stretch>
            <a:fillRect/>
          </a:stretch>
        </p:blipFill>
        <p:spPr>
          <a:xfrm>
            <a:off x="2264018" y="2483962"/>
            <a:ext cx="6879982" cy="4522609"/>
          </a:xfrm>
          <a:prstGeom prst="rect">
            <a:avLst/>
          </a:prstGeom>
        </p:spPr>
      </p:pic>
      <p:sp>
        <p:nvSpPr>
          <p:cNvPr id="7" name="Rectangle: Rounded Corners 6">
            <a:extLst>
              <a:ext uri="{FF2B5EF4-FFF2-40B4-BE49-F238E27FC236}">
                <a16:creationId xmlns:a16="http://schemas.microsoft.com/office/drawing/2014/main" id="{B6B20466-F5B8-E4F2-A733-4D91A37D08B8}"/>
              </a:ext>
            </a:extLst>
          </p:cNvPr>
          <p:cNvSpPr/>
          <p:nvPr/>
        </p:nvSpPr>
        <p:spPr>
          <a:xfrm>
            <a:off x="4477000" y="3862450"/>
            <a:ext cx="4612985"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60100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3EFD-101C-1309-B2DC-59E16B531B0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504DAED-9D00-797D-9926-84EF1DF38C33}"/>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E30B5628-02F1-E604-2AC9-F5B5CAB4FF8C}"/>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Run the Data Script</a:t>
            </a:r>
          </a:p>
        </p:txBody>
      </p:sp>
      <p:sp>
        <p:nvSpPr>
          <p:cNvPr id="3" name="TextBox 2">
            <a:extLst>
              <a:ext uri="{FF2B5EF4-FFF2-40B4-BE49-F238E27FC236}">
                <a16:creationId xmlns:a16="http://schemas.microsoft.com/office/drawing/2014/main" id="{26D6B534-B483-FC3A-A1E8-D5916B97D9FC}"/>
              </a:ext>
            </a:extLst>
          </p:cNvPr>
          <p:cNvSpPr txBox="1"/>
          <p:nvPr/>
        </p:nvSpPr>
        <p:spPr>
          <a:xfrm>
            <a:off x="-24161" y="519451"/>
            <a:ext cx="9133114" cy="1964512"/>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2800" b="1" i="0" u="none" strike="noStrike" cap="none" normalizeH="0" baseline="0" dirty="0">
                <a:ln>
                  <a:noFill/>
                </a:ln>
                <a:solidFill>
                  <a:schemeClr val="tx1"/>
                </a:solidFill>
                <a:effectLst/>
                <a:latin typeface="+mj-lt"/>
              </a:rPr>
              <a:t>Run the Data Script:</a:t>
            </a:r>
            <a:endParaRPr kumimoji="0" lang="en-US" altLang="en-US" sz="2800" b="0" i="0" u="none" strike="noStrike" cap="none" normalizeH="0" baseline="0" dirty="0">
              <a:ln>
                <a:noFill/>
              </a:ln>
              <a:solidFill>
                <a:schemeClr val="tx1"/>
              </a:solidFill>
              <a:effectLst/>
              <a:latin typeface="+mj-lt"/>
            </a:endParaRPr>
          </a:p>
          <a:p>
            <a:pPr marL="7366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Similarly, open the </a:t>
            </a:r>
            <a:r>
              <a:rPr kumimoji="0" lang="en-US" altLang="en-US" sz="2800" b="0" i="0" u="none" strike="noStrike" cap="none" normalizeH="0" baseline="0" dirty="0" err="1">
                <a:ln>
                  <a:noFill/>
                </a:ln>
                <a:solidFill>
                  <a:schemeClr val="tx1"/>
                </a:solidFill>
                <a:effectLst/>
                <a:latin typeface="+mj-lt"/>
              </a:rPr>
              <a:t>sakila-data.sql</a:t>
            </a:r>
            <a:r>
              <a:rPr kumimoji="0" lang="en-US" altLang="en-US" sz="2800" b="0" i="0" u="none" strike="noStrike" cap="none" normalizeH="0" baseline="0" dirty="0">
                <a:ln>
                  <a:noFill/>
                </a:ln>
                <a:solidFill>
                  <a:schemeClr val="tx1"/>
                </a:solidFill>
                <a:effectLst/>
                <a:latin typeface="+mj-lt"/>
              </a:rPr>
              <a:t> file and </a:t>
            </a:r>
            <a:r>
              <a:rPr kumimoji="0" lang="en-US" altLang="en-US" sz="2800" b="1" i="0" u="none" strike="noStrike" cap="none" normalizeH="0" baseline="0" dirty="0">
                <a:ln>
                  <a:noFill/>
                </a:ln>
                <a:solidFill>
                  <a:schemeClr val="tx1"/>
                </a:solidFill>
                <a:effectLst/>
                <a:latin typeface="+mj-lt"/>
              </a:rPr>
              <a:t>execute</a:t>
            </a:r>
            <a:r>
              <a:rPr kumimoji="0" lang="en-US" altLang="en-US" sz="2800" b="0" i="0" u="none" strike="noStrike" cap="none" normalizeH="0" baseline="0" dirty="0">
                <a:ln>
                  <a:noFill/>
                </a:ln>
                <a:solidFill>
                  <a:schemeClr val="tx1"/>
                </a:solidFill>
                <a:effectLst/>
                <a:latin typeface="+mj-lt"/>
              </a:rPr>
              <a:t> it to insert sample data into the database.</a:t>
            </a:r>
          </a:p>
        </p:txBody>
      </p:sp>
      <p:pic>
        <p:nvPicPr>
          <p:cNvPr id="8" name="Picture 7">
            <a:extLst>
              <a:ext uri="{FF2B5EF4-FFF2-40B4-BE49-F238E27FC236}">
                <a16:creationId xmlns:a16="http://schemas.microsoft.com/office/drawing/2014/main" id="{AFAF39EA-1BD9-F55F-BA12-EF89E5B3B2FF}"/>
              </a:ext>
            </a:extLst>
          </p:cNvPr>
          <p:cNvPicPr>
            <a:picLocks noChangeAspect="1"/>
          </p:cNvPicPr>
          <p:nvPr/>
        </p:nvPicPr>
        <p:blipFill>
          <a:blip r:embed="rId2"/>
          <a:srcRect b="5555"/>
          <a:stretch/>
        </p:blipFill>
        <p:spPr>
          <a:xfrm>
            <a:off x="384342" y="2440068"/>
            <a:ext cx="8316107" cy="4417932"/>
          </a:xfrm>
          <a:prstGeom prst="rect">
            <a:avLst/>
          </a:prstGeom>
        </p:spPr>
      </p:pic>
      <p:sp>
        <p:nvSpPr>
          <p:cNvPr id="9" name="Rectangle: Rounded Corners 8">
            <a:extLst>
              <a:ext uri="{FF2B5EF4-FFF2-40B4-BE49-F238E27FC236}">
                <a16:creationId xmlns:a16="http://schemas.microsoft.com/office/drawing/2014/main" id="{9D786C51-308F-6902-730A-7798A6B2515B}"/>
              </a:ext>
            </a:extLst>
          </p:cNvPr>
          <p:cNvSpPr/>
          <p:nvPr/>
        </p:nvSpPr>
        <p:spPr>
          <a:xfrm>
            <a:off x="2286000" y="3089034"/>
            <a:ext cx="2286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9277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7DAB-A4AB-A311-DECE-1A100CF85EA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9E90379-3048-6AFF-3631-199A4D523477}"/>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6129D485-A96C-B820-F42F-C464631095CD}"/>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Sakila Database</a:t>
            </a:r>
          </a:p>
        </p:txBody>
      </p:sp>
      <p:sp>
        <p:nvSpPr>
          <p:cNvPr id="3" name="TextBox 2">
            <a:extLst>
              <a:ext uri="{FF2B5EF4-FFF2-40B4-BE49-F238E27FC236}">
                <a16:creationId xmlns:a16="http://schemas.microsoft.com/office/drawing/2014/main" id="{6CE76F7F-6A00-C15E-ED42-176CF798AFFE}"/>
              </a:ext>
            </a:extLst>
          </p:cNvPr>
          <p:cNvSpPr txBox="1"/>
          <p:nvPr/>
        </p:nvSpPr>
        <p:spPr>
          <a:xfrm>
            <a:off x="-24161" y="519451"/>
            <a:ext cx="9133114" cy="2610843"/>
          </a:xfrm>
          <a:prstGeom prst="rect">
            <a:avLst/>
          </a:prstGeom>
          <a:noFill/>
        </p:spPr>
        <p:txBody>
          <a:bodyPr wrap="square">
            <a:spAutoFit/>
          </a:bodyPr>
          <a:lstStyle/>
          <a:p>
            <a:pPr marL="514350" indent="-514350">
              <a:lnSpc>
                <a:spcPct val="150000"/>
              </a:lnSpc>
              <a:buFont typeface="+mj-lt"/>
              <a:buAutoNum type="arabicPeriod" startAt="7"/>
            </a:pPr>
            <a:r>
              <a:rPr lang="en-US" sz="2800" b="1" dirty="0">
                <a:latin typeface="+mj-lt"/>
              </a:rPr>
              <a:t>Verify Installation:</a:t>
            </a:r>
            <a:endParaRPr lang="en-US" sz="2800" dirty="0">
              <a:latin typeface="+mj-lt"/>
            </a:endParaRPr>
          </a:p>
          <a:p>
            <a:pPr marL="736600" indent="-457200">
              <a:lnSpc>
                <a:spcPct val="150000"/>
              </a:lnSpc>
              <a:buFont typeface="Arial" panose="020B0604020202020204" pitchFamily="34" charset="0"/>
              <a:buChar char="•"/>
            </a:pPr>
            <a:r>
              <a:rPr lang="en-US" sz="2800" dirty="0">
                <a:latin typeface="+mj-lt"/>
              </a:rPr>
              <a:t>Once both scripts are executed successfully, click on </a:t>
            </a:r>
            <a:r>
              <a:rPr lang="en-US" sz="2800" b="1" dirty="0">
                <a:latin typeface="+mj-lt"/>
              </a:rPr>
              <a:t>refresh</a:t>
            </a:r>
            <a:r>
              <a:rPr lang="en-US" sz="2800" dirty="0">
                <a:latin typeface="+mj-lt"/>
              </a:rPr>
              <a:t>, we should be able to see the </a:t>
            </a:r>
            <a:r>
              <a:rPr lang="en-US" sz="2800" b="1" dirty="0">
                <a:latin typeface="+mj-lt"/>
              </a:rPr>
              <a:t>Sakila database</a:t>
            </a:r>
            <a:r>
              <a:rPr lang="en-US" sz="2800" dirty="0">
                <a:latin typeface="+mj-lt"/>
              </a:rPr>
              <a:t> listed in the MySQL Workbench.</a:t>
            </a:r>
          </a:p>
        </p:txBody>
      </p:sp>
      <p:pic>
        <p:nvPicPr>
          <p:cNvPr id="6" name="Picture 5">
            <a:extLst>
              <a:ext uri="{FF2B5EF4-FFF2-40B4-BE49-F238E27FC236}">
                <a16:creationId xmlns:a16="http://schemas.microsoft.com/office/drawing/2014/main" id="{B28378BF-8AAE-7351-2A7B-9170E223BAFC}"/>
              </a:ext>
            </a:extLst>
          </p:cNvPr>
          <p:cNvPicPr>
            <a:picLocks noChangeAspect="1"/>
          </p:cNvPicPr>
          <p:nvPr/>
        </p:nvPicPr>
        <p:blipFill>
          <a:blip r:embed="rId2"/>
          <a:srcRect r="81667" b="67778"/>
          <a:stretch/>
        </p:blipFill>
        <p:spPr>
          <a:xfrm>
            <a:off x="5257800" y="3015961"/>
            <a:ext cx="3886200" cy="3842039"/>
          </a:xfrm>
          <a:prstGeom prst="rect">
            <a:avLst/>
          </a:prstGeom>
        </p:spPr>
      </p:pic>
    </p:spTree>
    <p:extLst>
      <p:ext uri="{BB962C8B-B14F-4D97-AF65-F5344CB8AC3E}">
        <p14:creationId xmlns:p14="http://schemas.microsoft.com/office/powerpoint/2010/main" val="1207383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EBF4E-F6BC-682A-A405-7EBFF87D9FA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70217A7-4957-E4E6-7640-8943FC609D8A}"/>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22670773-A242-2439-3981-9F2BC7AF2A3E}"/>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Description of Each Table in the Sakila Database</a:t>
            </a:r>
          </a:p>
        </p:txBody>
      </p:sp>
      <p:pic>
        <p:nvPicPr>
          <p:cNvPr id="7" name="Picture 6">
            <a:extLst>
              <a:ext uri="{FF2B5EF4-FFF2-40B4-BE49-F238E27FC236}">
                <a16:creationId xmlns:a16="http://schemas.microsoft.com/office/drawing/2014/main" id="{3C602AC6-7BA2-9456-4B59-BAD23FEDFD93}"/>
              </a:ext>
            </a:extLst>
          </p:cNvPr>
          <p:cNvPicPr>
            <a:picLocks noChangeAspect="1"/>
          </p:cNvPicPr>
          <p:nvPr/>
        </p:nvPicPr>
        <p:blipFill>
          <a:blip r:embed="rId2"/>
          <a:srcRect t="15926" r="88333" b="45556"/>
          <a:stretch/>
        </p:blipFill>
        <p:spPr>
          <a:xfrm>
            <a:off x="6058980" y="1125616"/>
            <a:ext cx="3085020" cy="5729322"/>
          </a:xfrm>
          <a:prstGeom prst="rect">
            <a:avLst/>
          </a:prstGeom>
        </p:spPr>
      </p:pic>
      <p:graphicFrame>
        <p:nvGraphicFramePr>
          <p:cNvPr id="8" name="Table 7">
            <a:extLst>
              <a:ext uri="{FF2B5EF4-FFF2-40B4-BE49-F238E27FC236}">
                <a16:creationId xmlns:a16="http://schemas.microsoft.com/office/drawing/2014/main" id="{31326873-5062-7B8C-BA83-C5DAC8DAD4EF}"/>
              </a:ext>
            </a:extLst>
          </p:cNvPr>
          <p:cNvGraphicFramePr>
            <a:graphicFrameLocks noGrp="1"/>
          </p:cNvGraphicFramePr>
          <p:nvPr>
            <p:extLst>
              <p:ext uri="{D42A27DB-BD31-4B8C-83A1-F6EECF244321}">
                <p14:modId xmlns:p14="http://schemas.microsoft.com/office/powerpoint/2010/main" val="3207138198"/>
              </p:ext>
            </p:extLst>
          </p:nvPr>
        </p:nvGraphicFramePr>
        <p:xfrm>
          <a:off x="0" y="1125615"/>
          <a:ext cx="6019800" cy="5043894"/>
        </p:xfrm>
        <a:graphic>
          <a:graphicData uri="http://schemas.openxmlformats.org/drawingml/2006/table">
            <a:tbl>
              <a:tblPr>
                <a:tableStyleId>{ED083AE6-46FA-4A59-8FB0-9F97EB10719F}</a:tableStyleId>
              </a:tblPr>
              <a:tblGrid>
                <a:gridCol w="990600">
                  <a:extLst>
                    <a:ext uri="{9D8B030D-6E8A-4147-A177-3AD203B41FA5}">
                      <a16:colId xmlns:a16="http://schemas.microsoft.com/office/drawing/2014/main" val="290012651"/>
                    </a:ext>
                  </a:extLst>
                </a:gridCol>
                <a:gridCol w="5029200">
                  <a:extLst>
                    <a:ext uri="{9D8B030D-6E8A-4147-A177-3AD203B41FA5}">
                      <a16:colId xmlns:a16="http://schemas.microsoft.com/office/drawing/2014/main" val="2491512565"/>
                    </a:ext>
                  </a:extLst>
                </a:gridCol>
              </a:tblGrid>
              <a:tr h="155545">
                <a:tc>
                  <a:txBody>
                    <a:bodyPr/>
                    <a:lstStyle/>
                    <a:p>
                      <a:r>
                        <a:rPr lang="en-US" sz="2200" b="1"/>
                        <a:t>Table</a:t>
                      </a:r>
                      <a:endParaRPr lang="en-US" sz="2200"/>
                    </a:p>
                  </a:txBody>
                  <a:tcPr marL="38886" marR="38886" marT="19443" marB="19443" anchor="ctr">
                    <a:solidFill>
                      <a:schemeClr val="bg1"/>
                    </a:solidFill>
                  </a:tcPr>
                </a:tc>
                <a:tc>
                  <a:txBody>
                    <a:bodyPr/>
                    <a:lstStyle/>
                    <a:p>
                      <a:r>
                        <a:rPr lang="en-US" sz="2200" b="1"/>
                        <a:t>One-Sentence Description</a:t>
                      </a:r>
                      <a:endParaRPr lang="en-US" sz="2200"/>
                    </a:p>
                  </a:txBody>
                  <a:tcPr marL="38886" marR="38886" marT="19443" marB="19443" anchor="ctr">
                    <a:solidFill>
                      <a:schemeClr val="bg1"/>
                    </a:solidFill>
                  </a:tcPr>
                </a:tc>
                <a:extLst>
                  <a:ext uri="{0D108BD9-81ED-4DB2-BD59-A6C34878D82A}">
                    <a16:rowId xmlns:a16="http://schemas.microsoft.com/office/drawing/2014/main" val="2076470661"/>
                  </a:ext>
                </a:extLst>
              </a:tr>
              <a:tr h="272204">
                <a:tc>
                  <a:txBody>
                    <a:bodyPr/>
                    <a:lstStyle/>
                    <a:p>
                      <a:r>
                        <a:rPr lang="en-US" sz="2200"/>
                        <a:t>actor</a:t>
                      </a:r>
                    </a:p>
                  </a:txBody>
                  <a:tcPr marL="38886" marR="38886" marT="19443" marB="19443" anchor="ctr">
                    <a:solidFill>
                      <a:schemeClr val="bg1"/>
                    </a:solidFill>
                  </a:tcPr>
                </a:tc>
                <a:tc>
                  <a:txBody>
                    <a:bodyPr/>
                    <a:lstStyle/>
                    <a:p>
                      <a:r>
                        <a:rPr lang="en-US" sz="2200"/>
                        <a:t>Stores details of actors appearing in films.</a:t>
                      </a:r>
                    </a:p>
                  </a:txBody>
                  <a:tcPr marL="38886" marR="38886" marT="19443" marB="19443" anchor="ctr">
                    <a:solidFill>
                      <a:schemeClr val="bg1"/>
                    </a:solidFill>
                  </a:tcPr>
                </a:tc>
                <a:extLst>
                  <a:ext uri="{0D108BD9-81ED-4DB2-BD59-A6C34878D82A}">
                    <a16:rowId xmlns:a16="http://schemas.microsoft.com/office/drawing/2014/main" val="1794600793"/>
                  </a:ext>
                </a:extLst>
              </a:tr>
              <a:tr h="155545">
                <a:tc>
                  <a:txBody>
                    <a:bodyPr/>
                    <a:lstStyle/>
                    <a:p>
                      <a:r>
                        <a:rPr lang="en-US" sz="2200"/>
                        <a:t>address</a:t>
                      </a:r>
                    </a:p>
                  </a:txBody>
                  <a:tcPr marL="38886" marR="38886" marT="19443" marB="19443" anchor="ctr">
                    <a:solidFill>
                      <a:schemeClr val="bg1"/>
                    </a:solidFill>
                  </a:tcPr>
                </a:tc>
                <a:tc>
                  <a:txBody>
                    <a:bodyPr/>
                    <a:lstStyle/>
                    <a:p>
                      <a:r>
                        <a:rPr lang="en-US" sz="2200"/>
                        <a:t>Holds addresses for customers and staff.</a:t>
                      </a:r>
                    </a:p>
                  </a:txBody>
                  <a:tcPr marL="38886" marR="38886" marT="19443" marB="19443" anchor="ctr">
                    <a:solidFill>
                      <a:schemeClr val="bg1"/>
                    </a:solidFill>
                  </a:tcPr>
                </a:tc>
                <a:extLst>
                  <a:ext uri="{0D108BD9-81ED-4DB2-BD59-A6C34878D82A}">
                    <a16:rowId xmlns:a16="http://schemas.microsoft.com/office/drawing/2014/main" val="4157240560"/>
                  </a:ext>
                </a:extLst>
              </a:tr>
              <a:tr h="272204">
                <a:tc>
                  <a:txBody>
                    <a:bodyPr/>
                    <a:lstStyle/>
                    <a:p>
                      <a:r>
                        <a:rPr lang="en-US" sz="2200"/>
                        <a:t>category</a:t>
                      </a:r>
                    </a:p>
                  </a:txBody>
                  <a:tcPr marL="38886" marR="38886" marT="19443" marB="19443" anchor="ctr">
                    <a:solidFill>
                      <a:schemeClr val="bg1"/>
                    </a:solidFill>
                  </a:tcPr>
                </a:tc>
                <a:tc>
                  <a:txBody>
                    <a:bodyPr/>
                    <a:lstStyle/>
                    <a:p>
                      <a:r>
                        <a:rPr lang="en-US" sz="2200"/>
                        <a:t>Lists different genres or categories of films (e.g., Action, Comedy).</a:t>
                      </a:r>
                    </a:p>
                  </a:txBody>
                  <a:tcPr marL="38886" marR="38886" marT="19443" marB="19443" anchor="ctr">
                    <a:solidFill>
                      <a:schemeClr val="bg1"/>
                    </a:solidFill>
                  </a:tcPr>
                </a:tc>
                <a:extLst>
                  <a:ext uri="{0D108BD9-81ED-4DB2-BD59-A6C34878D82A}">
                    <a16:rowId xmlns:a16="http://schemas.microsoft.com/office/drawing/2014/main" val="1908221398"/>
                  </a:ext>
                </a:extLst>
              </a:tr>
              <a:tr h="272204">
                <a:tc>
                  <a:txBody>
                    <a:bodyPr/>
                    <a:lstStyle/>
                    <a:p>
                      <a:r>
                        <a:rPr lang="en-US" sz="2200"/>
                        <a:t>city</a:t>
                      </a:r>
                    </a:p>
                  </a:txBody>
                  <a:tcPr marL="38886" marR="38886" marT="19443" marB="19443" anchor="ctr">
                    <a:solidFill>
                      <a:schemeClr val="bg1"/>
                    </a:solidFill>
                  </a:tcPr>
                </a:tc>
                <a:tc>
                  <a:txBody>
                    <a:bodyPr/>
                    <a:lstStyle/>
                    <a:p>
                      <a:r>
                        <a:rPr lang="en-US" sz="2200"/>
                        <a:t>Contains the cities where addresses are located.</a:t>
                      </a:r>
                    </a:p>
                  </a:txBody>
                  <a:tcPr marL="38886" marR="38886" marT="19443" marB="19443" anchor="ctr">
                    <a:solidFill>
                      <a:schemeClr val="bg1"/>
                    </a:solidFill>
                  </a:tcPr>
                </a:tc>
                <a:extLst>
                  <a:ext uri="{0D108BD9-81ED-4DB2-BD59-A6C34878D82A}">
                    <a16:rowId xmlns:a16="http://schemas.microsoft.com/office/drawing/2014/main" val="3160471536"/>
                  </a:ext>
                </a:extLst>
              </a:tr>
              <a:tr h="155545">
                <a:tc>
                  <a:txBody>
                    <a:bodyPr/>
                    <a:lstStyle/>
                    <a:p>
                      <a:r>
                        <a:rPr lang="en-US" sz="2200"/>
                        <a:t>country</a:t>
                      </a:r>
                    </a:p>
                  </a:txBody>
                  <a:tcPr marL="38886" marR="38886" marT="19443" marB="19443" anchor="ctr">
                    <a:solidFill>
                      <a:schemeClr val="bg1"/>
                    </a:solidFill>
                  </a:tcPr>
                </a:tc>
                <a:tc>
                  <a:txBody>
                    <a:bodyPr/>
                    <a:lstStyle/>
                    <a:p>
                      <a:r>
                        <a:rPr lang="en-US" sz="2200"/>
                        <a:t>Lists countries corresponding to cities.</a:t>
                      </a:r>
                    </a:p>
                  </a:txBody>
                  <a:tcPr marL="38886" marR="38886" marT="19443" marB="19443" anchor="ctr">
                    <a:solidFill>
                      <a:schemeClr val="bg1"/>
                    </a:solidFill>
                  </a:tcPr>
                </a:tc>
                <a:extLst>
                  <a:ext uri="{0D108BD9-81ED-4DB2-BD59-A6C34878D82A}">
                    <a16:rowId xmlns:a16="http://schemas.microsoft.com/office/drawing/2014/main" val="1878864337"/>
                  </a:ext>
                </a:extLst>
              </a:tr>
              <a:tr h="272204">
                <a:tc>
                  <a:txBody>
                    <a:bodyPr/>
                    <a:lstStyle/>
                    <a:p>
                      <a:r>
                        <a:rPr lang="en-US" sz="2200"/>
                        <a:t>customer</a:t>
                      </a:r>
                    </a:p>
                  </a:txBody>
                  <a:tcPr marL="38886" marR="38886" marT="19443" marB="19443" anchor="ctr">
                    <a:solidFill>
                      <a:schemeClr val="bg1"/>
                    </a:solidFill>
                  </a:tcPr>
                </a:tc>
                <a:tc>
                  <a:txBody>
                    <a:bodyPr/>
                    <a:lstStyle/>
                    <a:p>
                      <a:r>
                        <a:rPr lang="en-US" sz="2200"/>
                        <a:t>Contains customer information for renting films.</a:t>
                      </a:r>
                    </a:p>
                  </a:txBody>
                  <a:tcPr marL="38886" marR="38886" marT="19443" marB="19443" anchor="ctr">
                    <a:solidFill>
                      <a:schemeClr val="bg1"/>
                    </a:solidFill>
                  </a:tcPr>
                </a:tc>
                <a:extLst>
                  <a:ext uri="{0D108BD9-81ED-4DB2-BD59-A6C34878D82A}">
                    <a16:rowId xmlns:a16="http://schemas.microsoft.com/office/drawing/2014/main" val="3007912973"/>
                  </a:ext>
                </a:extLst>
              </a:tr>
              <a:tr h="272204">
                <a:tc>
                  <a:txBody>
                    <a:bodyPr/>
                    <a:lstStyle/>
                    <a:p>
                      <a:r>
                        <a:rPr lang="en-US" sz="2200"/>
                        <a:t>film</a:t>
                      </a:r>
                    </a:p>
                  </a:txBody>
                  <a:tcPr marL="38886" marR="38886" marT="19443" marB="19443" anchor="ctr">
                    <a:solidFill>
                      <a:schemeClr val="bg1"/>
                    </a:solidFill>
                  </a:tcPr>
                </a:tc>
                <a:tc>
                  <a:txBody>
                    <a:bodyPr/>
                    <a:lstStyle/>
                    <a:p>
                      <a:r>
                        <a:rPr lang="en-US" sz="2200"/>
                        <a:t>Stores information about films available for rent.</a:t>
                      </a:r>
                    </a:p>
                  </a:txBody>
                  <a:tcPr marL="38886" marR="38886" marT="19443" marB="19443" anchor="ctr">
                    <a:solidFill>
                      <a:schemeClr val="bg1"/>
                    </a:solidFill>
                  </a:tcPr>
                </a:tc>
                <a:extLst>
                  <a:ext uri="{0D108BD9-81ED-4DB2-BD59-A6C34878D82A}">
                    <a16:rowId xmlns:a16="http://schemas.microsoft.com/office/drawing/2014/main" val="248392539"/>
                  </a:ext>
                </a:extLst>
              </a:tr>
              <a:tr h="272204">
                <a:tc>
                  <a:txBody>
                    <a:bodyPr/>
                    <a:lstStyle/>
                    <a:p>
                      <a:r>
                        <a:rPr lang="en-US" sz="2200"/>
                        <a:t>film_actor</a:t>
                      </a:r>
                    </a:p>
                  </a:txBody>
                  <a:tcPr marL="38886" marR="38886" marT="19443" marB="19443" anchor="ctr">
                    <a:solidFill>
                      <a:schemeClr val="bg1"/>
                    </a:solidFill>
                  </a:tcPr>
                </a:tc>
                <a:tc>
                  <a:txBody>
                    <a:bodyPr/>
                    <a:lstStyle/>
                    <a:p>
                      <a:r>
                        <a:rPr lang="en-US" sz="2200" dirty="0"/>
                        <a:t>Links actors to the films they appear in (many-to-many relationship).</a:t>
                      </a:r>
                    </a:p>
                  </a:txBody>
                  <a:tcPr marL="38886" marR="38886" marT="19443" marB="19443" anchor="ctr">
                    <a:solidFill>
                      <a:schemeClr val="bg1"/>
                    </a:solidFill>
                  </a:tcPr>
                </a:tc>
                <a:extLst>
                  <a:ext uri="{0D108BD9-81ED-4DB2-BD59-A6C34878D82A}">
                    <a16:rowId xmlns:a16="http://schemas.microsoft.com/office/drawing/2014/main" val="3019909759"/>
                  </a:ext>
                </a:extLst>
              </a:tr>
            </a:tbl>
          </a:graphicData>
        </a:graphic>
      </p:graphicFrame>
    </p:spTree>
    <p:extLst>
      <p:ext uri="{BB962C8B-B14F-4D97-AF65-F5344CB8AC3E}">
        <p14:creationId xmlns:p14="http://schemas.microsoft.com/office/powerpoint/2010/main" val="4220069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BE0E253-2A03-A30A-93DB-6002AE1E646F}"/>
              </a:ext>
            </a:extLst>
          </p:cNvPr>
          <p:cNvPicPr>
            <a:picLocks noChangeAspect="1"/>
          </p:cNvPicPr>
          <p:nvPr/>
        </p:nvPicPr>
        <p:blipFill>
          <a:blip r:embed="rId2"/>
          <a:srcRect t="10000" b="7037"/>
          <a:stretch/>
        </p:blipFill>
        <p:spPr>
          <a:xfrm>
            <a:off x="0" y="1295400"/>
            <a:ext cx="9144000" cy="4267200"/>
          </a:xfrm>
          <a:prstGeom prst="rect">
            <a:avLst/>
          </a:prstGeom>
        </p:spPr>
      </p:pic>
      <p:sp>
        <p:nvSpPr>
          <p:cNvPr id="3" name="object 3"/>
          <p:cNvSpPr txBox="1">
            <a:spLocks noGrp="1"/>
          </p:cNvSpPr>
          <p:nvPr>
            <p:ph type="title"/>
          </p:nvPr>
        </p:nvSpPr>
        <p:spPr>
          <a:xfrm>
            <a:off x="-5938" y="0"/>
            <a:ext cx="5262880" cy="471805"/>
          </a:xfrm>
          <a:prstGeom prst="rect">
            <a:avLst/>
          </a:prstGeom>
        </p:spPr>
        <p:txBody>
          <a:bodyPr vert="horz" wrap="square" lIns="0" tIns="15875" rIns="0" bIns="0" rtlCol="0">
            <a:spAutoFit/>
          </a:bodyPr>
          <a:lstStyle/>
          <a:p>
            <a:pPr marL="12700">
              <a:lnSpc>
                <a:spcPct val="100000"/>
              </a:lnSpc>
              <a:spcBef>
                <a:spcPts val="125"/>
              </a:spcBef>
            </a:pPr>
            <a:r>
              <a:rPr lang="en-US" sz="2900" dirty="0"/>
              <a:t>Week 8 – Lab 4</a:t>
            </a:r>
            <a:endParaRPr sz="2900" dirty="0"/>
          </a:p>
        </p:txBody>
      </p:sp>
      <p:sp>
        <p:nvSpPr>
          <p:cNvPr id="4" name="object 4"/>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object 5"/>
          <p:cNvSpPr txBox="1"/>
          <p:nvPr/>
        </p:nvSpPr>
        <p:spPr>
          <a:xfrm>
            <a:off x="60031" y="477743"/>
            <a:ext cx="8791575" cy="642997"/>
          </a:xfrm>
          <a:prstGeom prst="rect">
            <a:avLst/>
          </a:prstGeom>
        </p:spPr>
        <p:txBody>
          <a:bodyPr vert="horz" wrap="square" lIns="0" tIns="62865" rIns="0" bIns="0" rtlCol="0">
            <a:spAutoFit/>
          </a:bodyPr>
          <a:lstStyle/>
          <a:p>
            <a:pPr>
              <a:lnSpc>
                <a:spcPct val="150000"/>
              </a:lnSpc>
            </a:pPr>
            <a:r>
              <a:rPr lang="en-US" sz="2800" b="1" dirty="0">
                <a:latin typeface="+mj-lt"/>
              </a:rPr>
              <a:t>Navigate Canvas &gt;&gt; Modules &gt;&gt; Week 8: Lab 4</a:t>
            </a:r>
            <a:endParaRPr lang="en-US" sz="2800" dirty="0">
              <a:latin typeface="+mj-lt"/>
            </a:endParaRPr>
          </a:p>
        </p:txBody>
      </p:sp>
      <p:sp>
        <p:nvSpPr>
          <p:cNvPr id="8" name="Rectangle: Rounded Corners 7">
            <a:extLst>
              <a:ext uri="{FF2B5EF4-FFF2-40B4-BE49-F238E27FC236}">
                <a16:creationId xmlns:a16="http://schemas.microsoft.com/office/drawing/2014/main" id="{60E5DD1E-D400-C0DE-C047-9A16E27C13E4}"/>
              </a:ext>
            </a:extLst>
          </p:cNvPr>
          <p:cNvSpPr/>
          <p:nvPr/>
        </p:nvSpPr>
        <p:spPr>
          <a:xfrm>
            <a:off x="1583375" y="3938650"/>
            <a:ext cx="51816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BD176-5D8E-DF71-540A-32F5B874311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651646DE-5AAC-5D84-4FAA-C9C3F3441119}"/>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71362909-4E31-62BD-69B6-471F29AEFA94}"/>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Description of Each Table in the Sakila Database</a:t>
            </a:r>
          </a:p>
        </p:txBody>
      </p:sp>
      <p:pic>
        <p:nvPicPr>
          <p:cNvPr id="7" name="Picture 6">
            <a:extLst>
              <a:ext uri="{FF2B5EF4-FFF2-40B4-BE49-F238E27FC236}">
                <a16:creationId xmlns:a16="http://schemas.microsoft.com/office/drawing/2014/main" id="{4330DFC4-DA7A-6AB9-009F-9034AAC19CA9}"/>
              </a:ext>
            </a:extLst>
          </p:cNvPr>
          <p:cNvPicPr>
            <a:picLocks noChangeAspect="1"/>
          </p:cNvPicPr>
          <p:nvPr/>
        </p:nvPicPr>
        <p:blipFill>
          <a:blip r:embed="rId2"/>
          <a:srcRect t="15926" r="88333" b="45556"/>
          <a:stretch/>
        </p:blipFill>
        <p:spPr>
          <a:xfrm>
            <a:off x="6058980" y="1125616"/>
            <a:ext cx="3085020" cy="5729322"/>
          </a:xfrm>
          <a:prstGeom prst="rect">
            <a:avLst/>
          </a:prstGeom>
        </p:spPr>
      </p:pic>
      <p:graphicFrame>
        <p:nvGraphicFramePr>
          <p:cNvPr id="8" name="Table 7">
            <a:extLst>
              <a:ext uri="{FF2B5EF4-FFF2-40B4-BE49-F238E27FC236}">
                <a16:creationId xmlns:a16="http://schemas.microsoft.com/office/drawing/2014/main" id="{DA2AE592-1D3B-D1B1-7CA2-3C74FCD4E220}"/>
              </a:ext>
            </a:extLst>
          </p:cNvPr>
          <p:cNvGraphicFramePr>
            <a:graphicFrameLocks noGrp="1"/>
          </p:cNvGraphicFramePr>
          <p:nvPr>
            <p:extLst>
              <p:ext uri="{D42A27DB-BD31-4B8C-83A1-F6EECF244321}">
                <p14:modId xmlns:p14="http://schemas.microsoft.com/office/powerpoint/2010/main" val="2805491701"/>
              </p:ext>
            </p:extLst>
          </p:nvPr>
        </p:nvGraphicFramePr>
        <p:xfrm>
          <a:off x="-27039" y="1125616"/>
          <a:ext cx="6019800" cy="5714454"/>
        </p:xfrm>
        <a:graphic>
          <a:graphicData uri="http://schemas.openxmlformats.org/drawingml/2006/table">
            <a:tbl>
              <a:tblPr>
                <a:tableStyleId>{ED083AE6-46FA-4A59-8FB0-9F97EB10719F}</a:tableStyleId>
              </a:tblPr>
              <a:tblGrid>
                <a:gridCol w="1295400">
                  <a:extLst>
                    <a:ext uri="{9D8B030D-6E8A-4147-A177-3AD203B41FA5}">
                      <a16:colId xmlns:a16="http://schemas.microsoft.com/office/drawing/2014/main" val="290012651"/>
                    </a:ext>
                  </a:extLst>
                </a:gridCol>
                <a:gridCol w="4724400">
                  <a:extLst>
                    <a:ext uri="{9D8B030D-6E8A-4147-A177-3AD203B41FA5}">
                      <a16:colId xmlns:a16="http://schemas.microsoft.com/office/drawing/2014/main" val="2491512565"/>
                    </a:ext>
                  </a:extLst>
                </a:gridCol>
              </a:tblGrid>
              <a:tr h="155545">
                <a:tc>
                  <a:txBody>
                    <a:bodyPr/>
                    <a:lstStyle/>
                    <a:p>
                      <a:r>
                        <a:rPr lang="en-US" sz="2200" b="1"/>
                        <a:t>Table</a:t>
                      </a:r>
                      <a:endParaRPr lang="en-US" sz="2200"/>
                    </a:p>
                  </a:txBody>
                  <a:tcPr marL="38886" marR="38886" marT="19443" marB="19443" anchor="ctr">
                    <a:solidFill>
                      <a:schemeClr val="bg1"/>
                    </a:solidFill>
                  </a:tcPr>
                </a:tc>
                <a:tc>
                  <a:txBody>
                    <a:bodyPr/>
                    <a:lstStyle/>
                    <a:p>
                      <a:r>
                        <a:rPr lang="en-US" sz="2200" b="1" dirty="0"/>
                        <a:t>One-Sentence Description</a:t>
                      </a:r>
                      <a:endParaRPr lang="en-US" sz="2200" dirty="0"/>
                    </a:p>
                  </a:txBody>
                  <a:tcPr marL="38886" marR="38886" marT="19443" marB="19443" anchor="ctr">
                    <a:solidFill>
                      <a:schemeClr val="bg1"/>
                    </a:solidFill>
                  </a:tcPr>
                </a:tc>
                <a:extLst>
                  <a:ext uri="{0D108BD9-81ED-4DB2-BD59-A6C34878D82A}">
                    <a16:rowId xmlns:a16="http://schemas.microsoft.com/office/drawing/2014/main" val="2076470661"/>
                  </a:ext>
                </a:extLst>
              </a:tr>
              <a:tr h="272204">
                <a:tc>
                  <a:txBody>
                    <a:bodyPr/>
                    <a:lstStyle/>
                    <a:p>
                      <a:r>
                        <a:rPr lang="en-US" sz="2200" dirty="0" err="1"/>
                        <a:t>film_category</a:t>
                      </a:r>
                      <a:endParaRPr lang="en-US" sz="2200" dirty="0"/>
                    </a:p>
                  </a:txBody>
                  <a:tcPr marL="38886" marR="38886" marT="19443" marB="19443" anchor="ctr">
                    <a:solidFill>
                      <a:schemeClr val="bg1"/>
                    </a:solidFill>
                  </a:tcPr>
                </a:tc>
                <a:tc>
                  <a:txBody>
                    <a:bodyPr/>
                    <a:lstStyle/>
                    <a:p>
                      <a:r>
                        <a:rPr lang="en-US" sz="2200" dirty="0"/>
                        <a:t>Links films to their categories (many-to-many relationship).</a:t>
                      </a:r>
                    </a:p>
                  </a:txBody>
                  <a:tcPr marL="38886" marR="38886" marT="19443" marB="19443" anchor="ctr">
                    <a:solidFill>
                      <a:schemeClr val="bg1"/>
                    </a:solidFill>
                  </a:tcPr>
                </a:tc>
                <a:extLst>
                  <a:ext uri="{0D108BD9-81ED-4DB2-BD59-A6C34878D82A}">
                    <a16:rowId xmlns:a16="http://schemas.microsoft.com/office/drawing/2014/main" val="1794600793"/>
                  </a:ext>
                </a:extLst>
              </a:tr>
              <a:tr h="155545">
                <a:tc>
                  <a:txBody>
                    <a:bodyPr/>
                    <a:lstStyle/>
                    <a:p>
                      <a:r>
                        <a:rPr lang="en-US" sz="2200"/>
                        <a:t>film_text</a:t>
                      </a:r>
                    </a:p>
                  </a:txBody>
                  <a:tcPr marL="38886" marR="38886" marT="19443" marB="19443" anchor="ctr">
                    <a:solidFill>
                      <a:schemeClr val="bg1"/>
                    </a:solidFill>
                  </a:tcPr>
                </a:tc>
                <a:tc>
                  <a:txBody>
                    <a:bodyPr/>
                    <a:lstStyle/>
                    <a:p>
                      <a:r>
                        <a:rPr lang="en-US" sz="2200" dirty="0"/>
                        <a:t>Provides a description of films for full-text search.</a:t>
                      </a:r>
                    </a:p>
                  </a:txBody>
                  <a:tcPr marL="38886" marR="38886" marT="19443" marB="19443" anchor="ctr">
                    <a:solidFill>
                      <a:schemeClr val="bg1"/>
                    </a:solidFill>
                  </a:tcPr>
                </a:tc>
                <a:extLst>
                  <a:ext uri="{0D108BD9-81ED-4DB2-BD59-A6C34878D82A}">
                    <a16:rowId xmlns:a16="http://schemas.microsoft.com/office/drawing/2014/main" val="4157240560"/>
                  </a:ext>
                </a:extLst>
              </a:tr>
              <a:tr h="272204">
                <a:tc>
                  <a:txBody>
                    <a:bodyPr/>
                    <a:lstStyle/>
                    <a:p>
                      <a:r>
                        <a:rPr lang="en-US" sz="2200"/>
                        <a:t>inventory</a:t>
                      </a:r>
                    </a:p>
                  </a:txBody>
                  <a:tcPr marL="38886" marR="38886" marT="19443" marB="19443" anchor="ctr">
                    <a:solidFill>
                      <a:schemeClr val="bg1"/>
                    </a:solidFill>
                  </a:tcPr>
                </a:tc>
                <a:tc>
                  <a:txBody>
                    <a:bodyPr/>
                    <a:lstStyle/>
                    <a:p>
                      <a:r>
                        <a:rPr lang="en-US" sz="2200" dirty="0"/>
                        <a:t>Tracks physical copies of films stored in different stores.</a:t>
                      </a:r>
                    </a:p>
                  </a:txBody>
                  <a:tcPr marL="38886" marR="38886" marT="19443" marB="19443" anchor="ctr">
                    <a:solidFill>
                      <a:schemeClr val="bg1"/>
                    </a:solidFill>
                  </a:tcPr>
                </a:tc>
                <a:extLst>
                  <a:ext uri="{0D108BD9-81ED-4DB2-BD59-A6C34878D82A}">
                    <a16:rowId xmlns:a16="http://schemas.microsoft.com/office/drawing/2014/main" val="1908221398"/>
                  </a:ext>
                </a:extLst>
              </a:tr>
              <a:tr h="272204">
                <a:tc>
                  <a:txBody>
                    <a:bodyPr/>
                    <a:lstStyle/>
                    <a:p>
                      <a:r>
                        <a:rPr lang="en-US" sz="2200"/>
                        <a:t>language</a:t>
                      </a:r>
                    </a:p>
                  </a:txBody>
                  <a:tcPr marL="38886" marR="38886" marT="19443" marB="19443" anchor="ctr">
                    <a:solidFill>
                      <a:schemeClr val="bg1"/>
                    </a:solidFill>
                  </a:tcPr>
                </a:tc>
                <a:tc>
                  <a:txBody>
                    <a:bodyPr/>
                    <a:lstStyle/>
                    <a:p>
                      <a:r>
                        <a:rPr lang="en-US" sz="2200" dirty="0"/>
                        <a:t>Lists available languages for films.</a:t>
                      </a:r>
                    </a:p>
                  </a:txBody>
                  <a:tcPr marL="38886" marR="38886" marT="19443" marB="19443" anchor="ctr">
                    <a:solidFill>
                      <a:schemeClr val="bg1"/>
                    </a:solidFill>
                  </a:tcPr>
                </a:tc>
                <a:extLst>
                  <a:ext uri="{0D108BD9-81ED-4DB2-BD59-A6C34878D82A}">
                    <a16:rowId xmlns:a16="http://schemas.microsoft.com/office/drawing/2014/main" val="3160471536"/>
                  </a:ext>
                </a:extLst>
              </a:tr>
              <a:tr h="155545">
                <a:tc>
                  <a:txBody>
                    <a:bodyPr/>
                    <a:lstStyle/>
                    <a:p>
                      <a:r>
                        <a:rPr lang="en-US" sz="2200"/>
                        <a:t>payment</a:t>
                      </a:r>
                    </a:p>
                  </a:txBody>
                  <a:tcPr marL="38886" marR="38886" marT="19443" marB="19443" anchor="ctr">
                    <a:solidFill>
                      <a:schemeClr val="bg1"/>
                    </a:solidFill>
                  </a:tcPr>
                </a:tc>
                <a:tc>
                  <a:txBody>
                    <a:bodyPr/>
                    <a:lstStyle/>
                    <a:p>
                      <a:r>
                        <a:rPr lang="en-US" sz="2200" dirty="0"/>
                        <a:t>Records payment transactions made by customers for rentals.</a:t>
                      </a:r>
                    </a:p>
                  </a:txBody>
                  <a:tcPr marL="38886" marR="38886" marT="19443" marB="19443" anchor="ctr">
                    <a:solidFill>
                      <a:schemeClr val="bg1"/>
                    </a:solidFill>
                  </a:tcPr>
                </a:tc>
                <a:extLst>
                  <a:ext uri="{0D108BD9-81ED-4DB2-BD59-A6C34878D82A}">
                    <a16:rowId xmlns:a16="http://schemas.microsoft.com/office/drawing/2014/main" val="1878864337"/>
                  </a:ext>
                </a:extLst>
              </a:tr>
              <a:tr h="272204">
                <a:tc>
                  <a:txBody>
                    <a:bodyPr/>
                    <a:lstStyle/>
                    <a:p>
                      <a:r>
                        <a:rPr lang="en-US" sz="2200"/>
                        <a:t>rental</a:t>
                      </a:r>
                    </a:p>
                  </a:txBody>
                  <a:tcPr marL="38886" marR="38886" marT="19443" marB="19443" anchor="ctr">
                    <a:solidFill>
                      <a:schemeClr val="bg1"/>
                    </a:solidFill>
                  </a:tcPr>
                </a:tc>
                <a:tc>
                  <a:txBody>
                    <a:bodyPr/>
                    <a:lstStyle/>
                    <a:p>
                      <a:r>
                        <a:rPr lang="en-US" sz="2200" dirty="0"/>
                        <a:t>Contains records of film rentals by customers.</a:t>
                      </a:r>
                    </a:p>
                  </a:txBody>
                  <a:tcPr marL="38886" marR="38886" marT="19443" marB="19443" anchor="ctr">
                    <a:solidFill>
                      <a:schemeClr val="bg1"/>
                    </a:solidFill>
                  </a:tcPr>
                </a:tc>
                <a:extLst>
                  <a:ext uri="{0D108BD9-81ED-4DB2-BD59-A6C34878D82A}">
                    <a16:rowId xmlns:a16="http://schemas.microsoft.com/office/drawing/2014/main" val="3007912973"/>
                  </a:ext>
                </a:extLst>
              </a:tr>
              <a:tr h="272204">
                <a:tc>
                  <a:txBody>
                    <a:bodyPr/>
                    <a:lstStyle/>
                    <a:p>
                      <a:r>
                        <a:rPr lang="en-US" sz="2200"/>
                        <a:t>staff</a:t>
                      </a:r>
                    </a:p>
                  </a:txBody>
                  <a:tcPr marL="38886" marR="38886" marT="19443" marB="19443" anchor="ctr">
                    <a:solidFill>
                      <a:schemeClr val="bg1"/>
                    </a:solidFill>
                  </a:tcPr>
                </a:tc>
                <a:tc>
                  <a:txBody>
                    <a:bodyPr/>
                    <a:lstStyle/>
                    <a:p>
                      <a:r>
                        <a:rPr lang="en-US" sz="2200" dirty="0"/>
                        <a:t>Contains employee (staff) information for the rental stores.</a:t>
                      </a:r>
                    </a:p>
                  </a:txBody>
                  <a:tcPr marL="38886" marR="38886" marT="19443" marB="19443" anchor="ctr">
                    <a:solidFill>
                      <a:schemeClr val="bg1"/>
                    </a:solidFill>
                  </a:tcPr>
                </a:tc>
                <a:extLst>
                  <a:ext uri="{0D108BD9-81ED-4DB2-BD59-A6C34878D82A}">
                    <a16:rowId xmlns:a16="http://schemas.microsoft.com/office/drawing/2014/main" val="248392539"/>
                  </a:ext>
                </a:extLst>
              </a:tr>
              <a:tr h="272204">
                <a:tc>
                  <a:txBody>
                    <a:bodyPr/>
                    <a:lstStyle/>
                    <a:p>
                      <a:r>
                        <a:rPr lang="en-US" sz="2200"/>
                        <a:t>store</a:t>
                      </a:r>
                    </a:p>
                  </a:txBody>
                  <a:tcPr marL="38886" marR="38886" marT="19443" marB="19443" anchor="ctr">
                    <a:solidFill>
                      <a:schemeClr val="bg1"/>
                    </a:solidFill>
                  </a:tcPr>
                </a:tc>
                <a:tc>
                  <a:txBody>
                    <a:bodyPr/>
                    <a:lstStyle/>
                    <a:p>
                      <a:r>
                        <a:rPr lang="en-US" sz="2200" dirty="0"/>
                        <a:t>Represents physical rental store locations.</a:t>
                      </a:r>
                    </a:p>
                  </a:txBody>
                  <a:tcPr marL="38886" marR="38886" marT="19443" marB="19443" anchor="ctr">
                    <a:solidFill>
                      <a:schemeClr val="bg1"/>
                    </a:solidFill>
                  </a:tcPr>
                </a:tc>
                <a:extLst>
                  <a:ext uri="{0D108BD9-81ED-4DB2-BD59-A6C34878D82A}">
                    <a16:rowId xmlns:a16="http://schemas.microsoft.com/office/drawing/2014/main" val="3019909759"/>
                  </a:ext>
                </a:extLst>
              </a:tr>
            </a:tbl>
          </a:graphicData>
        </a:graphic>
      </p:graphicFrame>
    </p:spTree>
    <p:extLst>
      <p:ext uri="{BB962C8B-B14F-4D97-AF65-F5344CB8AC3E}">
        <p14:creationId xmlns:p14="http://schemas.microsoft.com/office/powerpoint/2010/main" val="3950927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8D4D9-5B9B-F073-CE31-0ECE0786CB4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4A4AB11-9363-EC5C-AB79-045E37A27DEF}"/>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8BA271CC-9119-FDFF-328C-1CE4CFE2EE5C}"/>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Quick Sakila Database Diagram</a:t>
            </a:r>
          </a:p>
        </p:txBody>
      </p:sp>
      <p:sp>
        <p:nvSpPr>
          <p:cNvPr id="41" name="TextBox 40">
            <a:extLst>
              <a:ext uri="{FF2B5EF4-FFF2-40B4-BE49-F238E27FC236}">
                <a16:creationId xmlns:a16="http://schemas.microsoft.com/office/drawing/2014/main" id="{A177DA95-53DE-988D-ABBE-D89015F9B792}"/>
              </a:ext>
            </a:extLst>
          </p:cNvPr>
          <p:cNvSpPr txBox="1"/>
          <p:nvPr/>
        </p:nvSpPr>
        <p:spPr>
          <a:xfrm>
            <a:off x="-37563" y="519451"/>
            <a:ext cx="3999964" cy="6380593"/>
          </a:xfrm>
          <a:prstGeom prst="rect">
            <a:avLst/>
          </a:prstGeom>
          <a:solidFill>
            <a:schemeClr val="bg1"/>
          </a:solidFill>
        </p:spPr>
        <p:txBody>
          <a:bodyPr wrap="square">
            <a:spAutoFit/>
          </a:bodyPr>
          <a:lstStyle/>
          <a:p>
            <a:pPr>
              <a:lnSpc>
                <a:spcPct val="150000"/>
              </a:lnSpc>
            </a:pPr>
            <a:r>
              <a:rPr lang="en-US" sz="2500" dirty="0">
                <a:latin typeface="+mj-lt"/>
              </a:rPr>
              <a:t>The diagram shows how </a:t>
            </a:r>
            <a:r>
              <a:rPr lang="en-US" sz="2500" b="1" dirty="0">
                <a:latin typeface="+mj-lt"/>
              </a:rPr>
              <a:t>customers</a:t>
            </a:r>
            <a:r>
              <a:rPr lang="en-US" sz="2500" dirty="0">
                <a:latin typeface="+mj-lt"/>
              </a:rPr>
              <a:t>, </a:t>
            </a:r>
            <a:r>
              <a:rPr lang="en-US" sz="2500" b="1" dirty="0">
                <a:latin typeface="+mj-lt"/>
              </a:rPr>
              <a:t>staff</a:t>
            </a:r>
            <a:r>
              <a:rPr lang="en-US" sz="2500" dirty="0">
                <a:latin typeface="+mj-lt"/>
              </a:rPr>
              <a:t>, and </a:t>
            </a:r>
            <a:r>
              <a:rPr lang="en-US" sz="2500" b="1" dirty="0">
                <a:latin typeface="+mj-lt"/>
              </a:rPr>
              <a:t>stores</a:t>
            </a:r>
            <a:r>
              <a:rPr lang="en-US" sz="2500" dirty="0">
                <a:latin typeface="+mj-lt"/>
              </a:rPr>
              <a:t> are connected through </a:t>
            </a:r>
            <a:r>
              <a:rPr lang="en-US" sz="2500" b="1" dirty="0">
                <a:latin typeface="+mj-lt"/>
              </a:rPr>
              <a:t>addresses</a:t>
            </a:r>
            <a:r>
              <a:rPr lang="en-US" sz="2500" dirty="0">
                <a:latin typeface="+mj-lt"/>
              </a:rPr>
              <a:t> and </a:t>
            </a:r>
            <a:r>
              <a:rPr lang="en-US" sz="2500" b="1" dirty="0">
                <a:latin typeface="+mj-lt"/>
              </a:rPr>
              <a:t>cities</a:t>
            </a:r>
            <a:r>
              <a:rPr lang="en-US" sz="2500" dirty="0">
                <a:latin typeface="+mj-lt"/>
              </a:rPr>
              <a:t>, while </a:t>
            </a:r>
            <a:r>
              <a:rPr lang="en-US" sz="2500" b="1" dirty="0">
                <a:latin typeface="+mj-lt"/>
              </a:rPr>
              <a:t>films</a:t>
            </a:r>
            <a:r>
              <a:rPr lang="en-US" sz="2500" dirty="0">
                <a:latin typeface="+mj-lt"/>
              </a:rPr>
              <a:t> are managed through </a:t>
            </a:r>
            <a:r>
              <a:rPr lang="en-US" sz="2500" b="1" dirty="0">
                <a:latin typeface="+mj-lt"/>
              </a:rPr>
              <a:t>inventory</a:t>
            </a:r>
            <a:r>
              <a:rPr lang="en-US" sz="2500" dirty="0">
                <a:latin typeface="+mj-lt"/>
              </a:rPr>
              <a:t>, </a:t>
            </a:r>
            <a:r>
              <a:rPr lang="en-US" sz="2500" b="1" dirty="0">
                <a:latin typeface="+mj-lt"/>
              </a:rPr>
              <a:t>categories</a:t>
            </a:r>
            <a:r>
              <a:rPr lang="en-US" sz="2500" dirty="0">
                <a:latin typeface="+mj-lt"/>
              </a:rPr>
              <a:t>, and </a:t>
            </a:r>
            <a:r>
              <a:rPr lang="en-US" sz="2500" b="1" dirty="0">
                <a:latin typeface="+mj-lt"/>
              </a:rPr>
              <a:t>actors</a:t>
            </a:r>
            <a:r>
              <a:rPr lang="en-US" sz="2500" dirty="0">
                <a:latin typeface="+mj-lt"/>
              </a:rPr>
              <a:t>.</a:t>
            </a:r>
            <a:br>
              <a:rPr lang="en-US" sz="2500" dirty="0">
                <a:latin typeface="+mj-lt"/>
              </a:rPr>
            </a:br>
            <a:r>
              <a:rPr lang="en-US" sz="2500" dirty="0">
                <a:latin typeface="+mj-lt"/>
              </a:rPr>
              <a:t>It highlights the </a:t>
            </a:r>
            <a:r>
              <a:rPr lang="en-US" sz="2500" b="1" dirty="0">
                <a:latin typeface="+mj-lt"/>
              </a:rPr>
              <a:t>relationships</a:t>
            </a:r>
            <a:r>
              <a:rPr lang="en-US" sz="2500" dirty="0">
                <a:latin typeface="+mj-lt"/>
              </a:rPr>
              <a:t> between renting, paying, and managing film copies across different store locations.</a:t>
            </a:r>
            <a:endParaRPr lang="en-AU" sz="2500" dirty="0">
              <a:latin typeface="+mj-lt"/>
            </a:endParaRPr>
          </a:p>
        </p:txBody>
      </p:sp>
      <p:sp>
        <p:nvSpPr>
          <p:cNvPr id="2" name="Rectangle 1">
            <a:extLst>
              <a:ext uri="{FF2B5EF4-FFF2-40B4-BE49-F238E27FC236}">
                <a16:creationId xmlns:a16="http://schemas.microsoft.com/office/drawing/2014/main" id="{52BE0FC2-E715-C00A-D179-AD58407F9862}"/>
              </a:ext>
            </a:extLst>
          </p:cNvPr>
          <p:cNvSpPr/>
          <p:nvPr/>
        </p:nvSpPr>
        <p:spPr>
          <a:xfrm>
            <a:off x="4828429" y="786450"/>
            <a:ext cx="1905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Country</a:t>
            </a:r>
          </a:p>
        </p:txBody>
      </p:sp>
      <p:sp>
        <p:nvSpPr>
          <p:cNvPr id="3" name="Rectangle 2">
            <a:extLst>
              <a:ext uri="{FF2B5EF4-FFF2-40B4-BE49-F238E27FC236}">
                <a16:creationId xmlns:a16="http://schemas.microsoft.com/office/drawing/2014/main" id="{633520D9-55C8-20B8-20E1-0DB4D5AFE0CC}"/>
              </a:ext>
            </a:extLst>
          </p:cNvPr>
          <p:cNvSpPr/>
          <p:nvPr/>
        </p:nvSpPr>
        <p:spPr>
          <a:xfrm>
            <a:off x="4842820" y="1353363"/>
            <a:ext cx="1905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City</a:t>
            </a:r>
          </a:p>
        </p:txBody>
      </p:sp>
      <p:sp>
        <p:nvSpPr>
          <p:cNvPr id="6" name="Rectangle 5">
            <a:extLst>
              <a:ext uri="{FF2B5EF4-FFF2-40B4-BE49-F238E27FC236}">
                <a16:creationId xmlns:a16="http://schemas.microsoft.com/office/drawing/2014/main" id="{5931BAD7-5BCB-5A59-ED7C-5C3786393ABC}"/>
              </a:ext>
            </a:extLst>
          </p:cNvPr>
          <p:cNvSpPr/>
          <p:nvPr/>
        </p:nvSpPr>
        <p:spPr>
          <a:xfrm>
            <a:off x="4843635" y="1907413"/>
            <a:ext cx="1905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Address</a:t>
            </a:r>
          </a:p>
        </p:txBody>
      </p:sp>
      <p:sp>
        <p:nvSpPr>
          <p:cNvPr id="9" name="Rectangle 8">
            <a:extLst>
              <a:ext uri="{FF2B5EF4-FFF2-40B4-BE49-F238E27FC236}">
                <a16:creationId xmlns:a16="http://schemas.microsoft.com/office/drawing/2014/main" id="{8B10AC65-BCDE-C157-394C-AFFEFB46ED5D}"/>
              </a:ext>
            </a:extLst>
          </p:cNvPr>
          <p:cNvSpPr/>
          <p:nvPr/>
        </p:nvSpPr>
        <p:spPr>
          <a:xfrm>
            <a:off x="3657599" y="2657582"/>
            <a:ext cx="1798125" cy="3691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Customer</a:t>
            </a:r>
          </a:p>
        </p:txBody>
      </p:sp>
      <p:sp>
        <p:nvSpPr>
          <p:cNvPr id="10" name="Rectangle 9">
            <a:extLst>
              <a:ext uri="{FF2B5EF4-FFF2-40B4-BE49-F238E27FC236}">
                <a16:creationId xmlns:a16="http://schemas.microsoft.com/office/drawing/2014/main" id="{24544C6C-7E06-709B-54A9-27E090E295F0}"/>
              </a:ext>
            </a:extLst>
          </p:cNvPr>
          <p:cNvSpPr/>
          <p:nvPr/>
        </p:nvSpPr>
        <p:spPr>
          <a:xfrm>
            <a:off x="6062865" y="2657582"/>
            <a:ext cx="1905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Staff</a:t>
            </a:r>
          </a:p>
        </p:txBody>
      </p:sp>
      <p:sp>
        <p:nvSpPr>
          <p:cNvPr id="11" name="Rectangle 10">
            <a:extLst>
              <a:ext uri="{FF2B5EF4-FFF2-40B4-BE49-F238E27FC236}">
                <a16:creationId xmlns:a16="http://schemas.microsoft.com/office/drawing/2014/main" id="{048F9252-9748-52B4-8080-78921CE656AB}"/>
              </a:ext>
            </a:extLst>
          </p:cNvPr>
          <p:cNvSpPr/>
          <p:nvPr/>
        </p:nvSpPr>
        <p:spPr>
          <a:xfrm>
            <a:off x="3657599" y="3168638"/>
            <a:ext cx="1798126" cy="3691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Rental</a:t>
            </a:r>
          </a:p>
        </p:txBody>
      </p:sp>
      <p:sp>
        <p:nvSpPr>
          <p:cNvPr id="12" name="Rectangle 11">
            <a:extLst>
              <a:ext uri="{FF2B5EF4-FFF2-40B4-BE49-F238E27FC236}">
                <a16:creationId xmlns:a16="http://schemas.microsoft.com/office/drawing/2014/main" id="{2373BABE-560F-3EBD-97EE-B9BD57FFAA41}"/>
              </a:ext>
            </a:extLst>
          </p:cNvPr>
          <p:cNvSpPr/>
          <p:nvPr/>
        </p:nvSpPr>
        <p:spPr>
          <a:xfrm>
            <a:off x="3657598" y="3707798"/>
            <a:ext cx="1798127" cy="3691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Payment</a:t>
            </a:r>
          </a:p>
        </p:txBody>
      </p:sp>
      <p:sp>
        <p:nvSpPr>
          <p:cNvPr id="15" name="Rectangle 14">
            <a:extLst>
              <a:ext uri="{FF2B5EF4-FFF2-40B4-BE49-F238E27FC236}">
                <a16:creationId xmlns:a16="http://schemas.microsoft.com/office/drawing/2014/main" id="{C5C47A2F-011F-FA33-30DB-48F2F05D3DFF}"/>
              </a:ext>
            </a:extLst>
          </p:cNvPr>
          <p:cNvSpPr/>
          <p:nvPr/>
        </p:nvSpPr>
        <p:spPr>
          <a:xfrm>
            <a:off x="6066470" y="3702500"/>
            <a:ext cx="1905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Store</a:t>
            </a:r>
          </a:p>
        </p:txBody>
      </p:sp>
      <p:sp>
        <p:nvSpPr>
          <p:cNvPr id="16" name="Rectangle 15">
            <a:extLst>
              <a:ext uri="{FF2B5EF4-FFF2-40B4-BE49-F238E27FC236}">
                <a16:creationId xmlns:a16="http://schemas.microsoft.com/office/drawing/2014/main" id="{8051A125-3468-D478-F336-145BDA21AEDF}"/>
              </a:ext>
            </a:extLst>
          </p:cNvPr>
          <p:cNvSpPr/>
          <p:nvPr/>
        </p:nvSpPr>
        <p:spPr>
          <a:xfrm>
            <a:off x="6065325" y="4230244"/>
            <a:ext cx="1905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Inventory</a:t>
            </a:r>
          </a:p>
        </p:txBody>
      </p:sp>
      <p:sp>
        <p:nvSpPr>
          <p:cNvPr id="17" name="Rectangle 16">
            <a:extLst>
              <a:ext uri="{FF2B5EF4-FFF2-40B4-BE49-F238E27FC236}">
                <a16:creationId xmlns:a16="http://schemas.microsoft.com/office/drawing/2014/main" id="{AB47F582-EF07-228E-BD08-FC25E92AAB79}"/>
              </a:ext>
            </a:extLst>
          </p:cNvPr>
          <p:cNvSpPr/>
          <p:nvPr/>
        </p:nvSpPr>
        <p:spPr>
          <a:xfrm>
            <a:off x="6065325" y="4782870"/>
            <a:ext cx="1905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Film</a:t>
            </a:r>
          </a:p>
        </p:txBody>
      </p:sp>
      <p:sp>
        <p:nvSpPr>
          <p:cNvPr id="18" name="Rectangle 17">
            <a:extLst>
              <a:ext uri="{FF2B5EF4-FFF2-40B4-BE49-F238E27FC236}">
                <a16:creationId xmlns:a16="http://schemas.microsoft.com/office/drawing/2014/main" id="{375EB467-8D90-4449-E0A5-79705BF43145}"/>
              </a:ext>
            </a:extLst>
          </p:cNvPr>
          <p:cNvSpPr/>
          <p:nvPr/>
        </p:nvSpPr>
        <p:spPr>
          <a:xfrm>
            <a:off x="4810419" y="5365622"/>
            <a:ext cx="1905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Category</a:t>
            </a:r>
          </a:p>
        </p:txBody>
      </p:sp>
      <p:sp>
        <p:nvSpPr>
          <p:cNvPr id="19" name="Rectangle 18">
            <a:extLst>
              <a:ext uri="{FF2B5EF4-FFF2-40B4-BE49-F238E27FC236}">
                <a16:creationId xmlns:a16="http://schemas.microsoft.com/office/drawing/2014/main" id="{D3CFAA4F-D76E-5919-9709-DCB8BC6EAD49}"/>
              </a:ext>
            </a:extLst>
          </p:cNvPr>
          <p:cNvSpPr/>
          <p:nvPr/>
        </p:nvSpPr>
        <p:spPr>
          <a:xfrm>
            <a:off x="7284525" y="5365622"/>
            <a:ext cx="1905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AU" dirty="0"/>
              <a:t>Actor</a:t>
            </a:r>
          </a:p>
        </p:txBody>
      </p:sp>
      <p:cxnSp>
        <p:nvCxnSpPr>
          <p:cNvPr id="21" name="Straight Arrow Connector 20">
            <a:extLst>
              <a:ext uri="{FF2B5EF4-FFF2-40B4-BE49-F238E27FC236}">
                <a16:creationId xmlns:a16="http://schemas.microsoft.com/office/drawing/2014/main" id="{BEE05989-52E5-774D-F4A6-25B665C81929}"/>
              </a:ext>
            </a:extLst>
          </p:cNvPr>
          <p:cNvCxnSpPr>
            <a:stCxn id="10" idx="2"/>
            <a:endCxn id="15" idx="0"/>
          </p:cNvCxnSpPr>
          <p:nvPr/>
        </p:nvCxnSpPr>
        <p:spPr>
          <a:xfrm>
            <a:off x="7015365" y="3038582"/>
            <a:ext cx="3605" cy="663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7CDDCE78-BF69-704A-AA7F-1FC94153E567}"/>
              </a:ext>
            </a:extLst>
          </p:cNvPr>
          <p:cNvCxnSpPr>
            <a:stCxn id="17" idx="2"/>
            <a:endCxn id="18" idx="0"/>
          </p:cNvCxnSpPr>
          <p:nvPr/>
        </p:nvCxnSpPr>
        <p:spPr>
          <a:xfrm rot="5400000">
            <a:off x="6289496" y="4637293"/>
            <a:ext cx="201752" cy="12549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F16C3E04-94A1-339E-0AB6-4377DA655517}"/>
              </a:ext>
            </a:extLst>
          </p:cNvPr>
          <p:cNvCxnSpPr>
            <a:stCxn id="17" idx="2"/>
            <a:endCxn id="19" idx="0"/>
          </p:cNvCxnSpPr>
          <p:nvPr/>
        </p:nvCxnSpPr>
        <p:spPr>
          <a:xfrm rot="16200000" flipH="1">
            <a:off x="7526549" y="4655146"/>
            <a:ext cx="201752" cy="12192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7DE7A3C-1A96-D097-BC2B-7449B19A8D8F}"/>
              </a:ext>
            </a:extLst>
          </p:cNvPr>
          <p:cNvCxnSpPr>
            <a:stCxn id="15" idx="2"/>
            <a:endCxn id="16" idx="0"/>
          </p:cNvCxnSpPr>
          <p:nvPr/>
        </p:nvCxnSpPr>
        <p:spPr>
          <a:xfrm flipH="1">
            <a:off x="7017825" y="4083500"/>
            <a:ext cx="1145" cy="1467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0BCFACF-96FB-4924-370E-4097314AA691}"/>
              </a:ext>
            </a:extLst>
          </p:cNvPr>
          <p:cNvCxnSpPr>
            <a:stCxn id="16" idx="2"/>
            <a:endCxn id="17" idx="0"/>
          </p:cNvCxnSpPr>
          <p:nvPr/>
        </p:nvCxnSpPr>
        <p:spPr>
          <a:xfrm>
            <a:off x="7017825" y="4611244"/>
            <a:ext cx="0" cy="171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38778E3A-21DE-58AF-014C-A682E4A780D4}"/>
              </a:ext>
            </a:extLst>
          </p:cNvPr>
          <p:cNvCxnSpPr>
            <a:stCxn id="6" idx="2"/>
            <a:endCxn id="10" idx="0"/>
          </p:cNvCxnSpPr>
          <p:nvPr/>
        </p:nvCxnSpPr>
        <p:spPr>
          <a:xfrm rot="16200000" flipH="1">
            <a:off x="6221166" y="1863382"/>
            <a:ext cx="369169" cy="121923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DA3E12EF-C5D5-E29D-5947-C152C3FC103A}"/>
              </a:ext>
            </a:extLst>
          </p:cNvPr>
          <p:cNvCxnSpPr>
            <a:cxnSpLocks/>
            <a:stCxn id="6" idx="2"/>
            <a:endCxn id="9" idx="0"/>
          </p:cNvCxnSpPr>
          <p:nvPr/>
        </p:nvCxnSpPr>
        <p:spPr>
          <a:xfrm rot="5400000">
            <a:off x="4991815" y="1853261"/>
            <a:ext cx="369169" cy="123947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0CBE9404-7F88-2F47-2F42-CA1D71097313}"/>
              </a:ext>
            </a:extLst>
          </p:cNvPr>
          <p:cNvCxnSpPr>
            <a:cxnSpLocks/>
            <a:stCxn id="9" idx="2"/>
            <a:endCxn id="11" idx="0"/>
          </p:cNvCxnSpPr>
          <p:nvPr/>
        </p:nvCxnSpPr>
        <p:spPr>
          <a:xfrm>
            <a:off x="4556662" y="3026752"/>
            <a:ext cx="0" cy="1418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C84AF87-6ADA-F973-210A-A50D383BC83A}"/>
              </a:ext>
            </a:extLst>
          </p:cNvPr>
          <p:cNvCxnSpPr>
            <a:cxnSpLocks/>
          </p:cNvCxnSpPr>
          <p:nvPr/>
        </p:nvCxnSpPr>
        <p:spPr>
          <a:xfrm>
            <a:off x="4556662" y="3551859"/>
            <a:ext cx="0" cy="150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04258FE8-77E8-899C-2615-9D648C67384F}"/>
              </a:ext>
            </a:extLst>
          </p:cNvPr>
          <p:cNvCxnSpPr>
            <a:cxnSpLocks/>
          </p:cNvCxnSpPr>
          <p:nvPr/>
        </p:nvCxnSpPr>
        <p:spPr>
          <a:xfrm>
            <a:off x="5791200" y="1752600"/>
            <a:ext cx="0" cy="150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5A7023C8-F3C2-5D00-1B12-EBC0F533EE42}"/>
              </a:ext>
            </a:extLst>
          </p:cNvPr>
          <p:cNvCxnSpPr>
            <a:cxnSpLocks/>
          </p:cNvCxnSpPr>
          <p:nvPr/>
        </p:nvCxnSpPr>
        <p:spPr>
          <a:xfrm>
            <a:off x="5785819" y="1197832"/>
            <a:ext cx="0" cy="150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588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503FE-CADE-483F-48C6-A91BF457E09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582923C-3AA7-BFFE-D2A3-19B9FA820D61}"/>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6A631028-0C2E-11C8-9451-303B378DA03C}"/>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sp>
        <p:nvSpPr>
          <p:cNvPr id="2" name="Rectangle 1">
            <a:extLst>
              <a:ext uri="{FF2B5EF4-FFF2-40B4-BE49-F238E27FC236}">
                <a16:creationId xmlns:a16="http://schemas.microsoft.com/office/drawing/2014/main" id="{5016B4A8-F62A-1085-D74D-E8B1EB661DBD}"/>
              </a:ext>
            </a:extLst>
          </p:cNvPr>
          <p:cNvSpPr>
            <a:spLocks noChangeArrowheads="1"/>
          </p:cNvSpPr>
          <p:nvPr/>
        </p:nvSpPr>
        <p:spPr bwMode="auto">
          <a:xfrm>
            <a:off x="0" y="369172"/>
            <a:ext cx="9144000" cy="648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Task 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Write an SQL query to extract </a:t>
            </a:r>
            <a:r>
              <a:rPr kumimoji="0" lang="en-US" altLang="en-US" sz="2800" b="1" i="0" u="none" strike="noStrike" cap="none" normalizeH="0" baseline="0" dirty="0" err="1">
                <a:ln>
                  <a:noFill/>
                </a:ln>
                <a:solidFill>
                  <a:schemeClr val="tx1"/>
                </a:solidFill>
                <a:effectLst/>
                <a:latin typeface="+mj-lt"/>
              </a:rPr>
              <a:t>city_id</a:t>
            </a:r>
            <a:r>
              <a:rPr kumimoji="0" lang="en-US" altLang="en-US" sz="2800" b="1" i="0" u="none" strike="noStrike" cap="none" normalizeH="0" baseline="0" dirty="0">
                <a:ln>
                  <a:noFill/>
                </a:ln>
                <a:solidFill>
                  <a:schemeClr val="tx1"/>
                </a:solidFill>
                <a:effectLst/>
                <a:latin typeface="+mj-lt"/>
              </a:rPr>
              <a:t>, city name, and country name from Sakila database.</a:t>
            </a:r>
            <a:endParaRPr kumimoji="0" lang="en-US" altLang="en-US"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Step-by-Step:</a:t>
            </a:r>
            <a:endParaRPr kumimoji="0" lang="en-US" altLang="en-US" sz="2800" b="0" i="0" u="none" strike="noStrike" cap="none" normalizeH="0" baseline="0" dirty="0">
              <a:ln>
                <a:noFill/>
              </a:ln>
              <a:solidFill>
                <a:schemeClr val="tx1"/>
              </a:solidFill>
              <a:effectLst/>
              <a:latin typeface="+mj-lt"/>
            </a:endParaRPr>
          </a:p>
          <a:p>
            <a:pPr marL="7239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city table contains </a:t>
            </a:r>
            <a:r>
              <a:rPr kumimoji="0" lang="en-US" altLang="en-US" sz="2800" b="0" i="0" u="none" strike="noStrike" cap="none" normalizeH="0" baseline="0" dirty="0" err="1">
                <a:ln>
                  <a:noFill/>
                </a:ln>
                <a:solidFill>
                  <a:schemeClr val="tx1"/>
                </a:solidFill>
                <a:effectLst/>
                <a:latin typeface="+mj-lt"/>
              </a:rPr>
              <a:t>city_id</a:t>
            </a:r>
            <a:r>
              <a:rPr kumimoji="0" lang="en-US" altLang="en-US" sz="2800" b="0" i="0" u="none" strike="noStrike" cap="none" normalizeH="0" baseline="0" dirty="0">
                <a:ln>
                  <a:noFill/>
                </a:ln>
                <a:solidFill>
                  <a:schemeClr val="tx1"/>
                </a:solidFill>
                <a:effectLst/>
                <a:latin typeface="+mj-lt"/>
              </a:rPr>
              <a:t>, city, and </a:t>
            </a:r>
            <a:r>
              <a:rPr kumimoji="0" lang="en-US" altLang="en-US" sz="2800" b="0" i="0" u="none" strike="noStrike" cap="none" normalizeH="0" baseline="0" dirty="0" err="1">
                <a:ln>
                  <a:noFill/>
                </a:ln>
                <a:solidFill>
                  <a:schemeClr val="tx1"/>
                </a:solidFill>
                <a:effectLst/>
                <a:latin typeface="+mj-lt"/>
              </a:rPr>
              <a:t>country_id</a:t>
            </a:r>
            <a:r>
              <a:rPr kumimoji="0" lang="en-US" altLang="en-US" sz="2800" b="0" i="0" u="none" strike="noStrike" cap="none" normalizeH="0" baseline="0" dirty="0">
                <a:ln>
                  <a:noFill/>
                </a:ln>
                <a:solidFill>
                  <a:schemeClr val="tx1"/>
                </a:solidFill>
                <a:effectLst/>
                <a:latin typeface="+mj-lt"/>
              </a:rPr>
              <a:t>.</a:t>
            </a:r>
          </a:p>
          <a:p>
            <a:pPr marL="7239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country table contains </a:t>
            </a:r>
            <a:r>
              <a:rPr kumimoji="0" lang="en-US" altLang="en-US" sz="2800" b="0" i="0" u="none" strike="noStrike" cap="none" normalizeH="0" baseline="0" dirty="0" err="1">
                <a:ln>
                  <a:noFill/>
                </a:ln>
                <a:solidFill>
                  <a:schemeClr val="tx1"/>
                </a:solidFill>
                <a:effectLst/>
                <a:latin typeface="+mj-lt"/>
              </a:rPr>
              <a:t>country_id</a:t>
            </a:r>
            <a:r>
              <a:rPr kumimoji="0" lang="en-US" altLang="en-US" sz="2800" b="0" i="0" u="none" strike="noStrike" cap="none" normalizeH="0" baseline="0" dirty="0">
                <a:ln>
                  <a:noFill/>
                </a:ln>
                <a:solidFill>
                  <a:schemeClr val="tx1"/>
                </a:solidFill>
                <a:effectLst/>
                <a:latin typeface="+mj-lt"/>
              </a:rPr>
              <a:t> and country name.</a:t>
            </a:r>
          </a:p>
          <a:p>
            <a:pPr marL="7239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We join city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country using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err="1">
                <a:ln>
                  <a:noFill/>
                </a:ln>
                <a:solidFill>
                  <a:schemeClr val="tx1"/>
                </a:solidFill>
                <a:effectLst/>
                <a:latin typeface="+mj-lt"/>
              </a:rPr>
              <a:t>country_id</a:t>
            </a:r>
            <a:r>
              <a:rPr kumimoji="0" lang="en-US" altLang="en-US" sz="2800" b="0" i="0" u="none" strike="noStrike" cap="none" normalizeH="0" baseline="0" dirty="0">
                <a:ln>
                  <a:noFill/>
                </a:ln>
                <a:solidFill>
                  <a:schemeClr val="tx1"/>
                </a:solidFill>
                <a:effectLst/>
                <a:latin typeface="+mj-lt"/>
              </a:rPr>
              <a:t>.</a:t>
            </a:r>
          </a:p>
        </p:txBody>
      </p:sp>
      <p:pic>
        <p:nvPicPr>
          <p:cNvPr id="6" name="Picture 5">
            <a:extLst>
              <a:ext uri="{FF2B5EF4-FFF2-40B4-BE49-F238E27FC236}">
                <a16:creationId xmlns:a16="http://schemas.microsoft.com/office/drawing/2014/main" id="{42F177C4-DE96-2470-3F97-613C10719005}"/>
              </a:ext>
            </a:extLst>
          </p:cNvPr>
          <p:cNvPicPr>
            <a:picLocks noChangeAspect="1"/>
          </p:cNvPicPr>
          <p:nvPr/>
        </p:nvPicPr>
        <p:blipFill>
          <a:blip r:embed="rId2"/>
          <a:srcRect r="80000" b="81111"/>
          <a:stretch/>
        </p:blipFill>
        <p:spPr>
          <a:xfrm>
            <a:off x="4114800" y="4186237"/>
            <a:ext cx="5029200" cy="2671763"/>
          </a:xfrm>
          <a:prstGeom prst="rect">
            <a:avLst/>
          </a:prstGeom>
        </p:spPr>
      </p:pic>
      <p:sp>
        <p:nvSpPr>
          <p:cNvPr id="9" name="Rectangle: Rounded Corners 8">
            <a:extLst>
              <a:ext uri="{FF2B5EF4-FFF2-40B4-BE49-F238E27FC236}">
                <a16:creationId xmlns:a16="http://schemas.microsoft.com/office/drawing/2014/main" id="{1E8F815B-2545-843D-BB20-1E79AD3599B6}"/>
              </a:ext>
            </a:extLst>
          </p:cNvPr>
          <p:cNvSpPr/>
          <p:nvPr/>
        </p:nvSpPr>
        <p:spPr>
          <a:xfrm>
            <a:off x="4275771" y="5410200"/>
            <a:ext cx="524829" cy="533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28985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F925E-36EC-E2A4-9AD4-FBC439115B68}"/>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6CB1DFDC-A214-4E11-6298-129C36741F6E}"/>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A719C361-C4A4-F4B6-90E8-0B1F9E9150DB}"/>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pic>
        <p:nvPicPr>
          <p:cNvPr id="8" name="Picture 7">
            <a:extLst>
              <a:ext uri="{FF2B5EF4-FFF2-40B4-BE49-F238E27FC236}">
                <a16:creationId xmlns:a16="http://schemas.microsoft.com/office/drawing/2014/main" id="{75DB69A5-3E93-C50E-5439-674F6614AE12}"/>
              </a:ext>
            </a:extLst>
          </p:cNvPr>
          <p:cNvPicPr>
            <a:picLocks noChangeAspect="1"/>
          </p:cNvPicPr>
          <p:nvPr/>
        </p:nvPicPr>
        <p:blipFill>
          <a:blip r:embed="rId2"/>
          <a:srcRect l="21667" t="11482" r="26667" b="42593"/>
          <a:stretch/>
        </p:blipFill>
        <p:spPr>
          <a:xfrm>
            <a:off x="39997" y="985342"/>
            <a:ext cx="9108953" cy="4554477"/>
          </a:xfrm>
          <a:prstGeom prst="rect">
            <a:avLst/>
          </a:prstGeom>
          <a:ln>
            <a:solidFill>
              <a:srgbClr val="FF0000"/>
            </a:solidFill>
          </a:ln>
        </p:spPr>
      </p:pic>
      <p:sp>
        <p:nvSpPr>
          <p:cNvPr id="9" name="Rectangle 1">
            <a:extLst>
              <a:ext uri="{FF2B5EF4-FFF2-40B4-BE49-F238E27FC236}">
                <a16:creationId xmlns:a16="http://schemas.microsoft.com/office/drawing/2014/main" id="{D325550F-17A8-CC27-42FD-9AF7901D20B3}"/>
              </a:ext>
            </a:extLst>
          </p:cNvPr>
          <p:cNvSpPr>
            <a:spLocks noChangeArrowheads="1"/>
          </p:cNvSpPr>
          <p:nvPr/>
        </p:nvSpPr>
        <p:spPr bwMode="auto">
          <a:xfrm>
            <a:off x="29688" y="5539819"/>
            <a:ext cx="7471917" cy="131818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Join city and country on </a:t>
            </a:r>
            <a:r>
              <a:rPr kumimoji="0" lang="en-US" altLang="en-US" sz="2800" b="0" i="0" u="none" strike="noStrike" cap="none" normalizeH="0" baseline="0" dirty="0" err="1">
                <a:ln>
                  <a:noFill/>
                </a:ln>
                <a:solidFill>
                  <a:schemeClr val="tx1"/>
                </a:solidFill>
                <a:effectLst/>
                <a:latin typeface="+mj-lt"/>
              </a:rPr>
              <a:t>country_id</a:t>
            </a:r>
            <a:r>
              <a:rPr kumimoji="0" lang="en-US" altLang="en-US" sz="2800" b="0" i="0" u="none" strike="noStrike" cap="none" normalizeH="0" baseline="0" dirty="0">
                <a:ln>
                  <a:noFill/>
                </a:ln>
                <a:solidFill>
                  <a:schemeClr val="tx1"/>
                </a:solidFill>
                <a:effectLst/>
                <a:latin typeface="+mj-lt"/>
              </a:rPr>
              <a:t>.</a:t>
            </a:r>
          </a:p>
          <a:p>
            <a:pPr marL="6889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Extract </a:t>
            </a:r>
            <a:r>
              <a:rPr kumimoji="0" lang="en-US" altLang="en-US" sz="2800" b="0" i="0" u="none" strike="noStrike" cap="none" normalizeH="0" baseline="0" dirty="0" err="1">
                <a:ln>
                  <a:noFill/>
                </a:ln>
                <a:solidFill>
                  <a:schemeClr val="tx1"/>
                </a:solidFill>
                <a:effectLst/>
                <a:latin typeface="+mj-lt"/>
              </a:rPr>
              <a:t>city_id</a:t>
            </a:r>
            <a:r>
              <a:rPr kumimoji="0" lang="en-US" altLang="en-US" sz="2800" b="0" i="0" u="none" strike="noStrike" cap="none" normalizeH="0" baseline="0" dirty="0">
                <a:ln>
                  <a:noFill/>
                </a:ln>
                <a:solidFill>
                  <a:schemeClr val="tx1"/>
                </a:solidFill>
                <a:effectLst/>
                <a:latin typeface="+mj-lt"/>
              </a:rPr>
              <a:t>, city name, and country name.</a:t>
            </a:r>
          </a:p>
        </p:txBody>
      </p:sp>
    </p:spTree>
    <p:extLst>
      <p:ext uri="{BB962C8B-B14F-4D97-AF65-F5344CB8AC3E}">
        <p14:creationId xmlns:p14="http://schemas.microsoft.com/office/powerpoint/2010/main" val="2322846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0634E-7CEC-3FD8-94EF-615E13F8FD4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09CDA0B-39B1-160E-7FC7-48AE9C422EC0}"/>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85F0B06F-208A-93DC-1C1C-787DB9E8D6FB}"/>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sp>
        <p:nvSpPr>
          <p:cNvPr id="9" name="Rectangle 1">
            <a:extLst>
              <a:ext uri="{FF2B5EF4-FFF2-40B4-BE49-F238E27FC236}">
                <a16:creationId xmlns:a16="http://schemas.microsoft.com/office/drawing/2014/main" id="{FDE5D0CB-39ED-3F1B-28F6-686CD365B879}"/>
              </a:ext>
            </a:extLst>
          </p:cNvPr>
          <p:cNvSpPr>
            <a:spLocks noChangeArrowheads="1"/>
          </p:cNvSpPr>
          <p:nvPr/>
        </p:nvSpPr>
        <p:spPr bwMode="auto">
          <a:xfrm>
            <a:off x="0" y="5292014"/>
            <a:ext cx="4472699" cy="67185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We can save it as Task 1.</a:t>
            </a:r>
          </a:p>
        </p:txBody>
      </p:sp>
      <p:pic>
        <p:nvPicPr>
          <p:cNvPr id="3" name="Picture 2">
            <a:extLst>
              <a:ext uri="{FF2B5EF4-FFF2-40B4-BE49-F238E27FC236}">
                <a16:creationId xmlns:a16="http://schemas.microsoft.com/office/drawing/2014/main" id="{18F76B3E-72B0-4A3D-AACE-6F56C869B89C}"/>
              </a:ext>
            </a:extLst>
          </p:cNvPr>
          <p:cNvPicPr>
            <a:picLocks noChangeAspect="1"/>
          </p:cNvPicPr>
          <p:nvPr/>
        </p:nvPicPr>
        <p:blipFill>
          <a:blip r:embed="rId2"/>
          <a:srcRect r="26667" b="50000"/>
          <a:stretch/>
        </p:blipFill>
        <p:spPr>
          <a:xfrm>
            <a:off x="41562" y="1471273"/>
            <a:ext cx="9102437" cy="3490991"/>
          </a:xfrm>
          <a:prstGeom prst="rect">
            <a:avLst/>
          </a:prstGeom>
        </p:spPr>
      </p:pic>
    </p:spTree>
    <p:extLst>
      <p:ext uri="{BB962C8B-B14F-4D97-AF65-F5344CB8AC3E}">
        <p14:creationId xmlns:p14="http://schemas.microsoft.com/office/powerpoint/2010/main" val="3039283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E9F2F-9737-34C6-594D-FD51F4E2506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1AC8AEB-3EFD-D9CF-16E8-A52514085CA9}"/>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EBECE067-FAA0-FD9D-DCCA-5882032C5F76}"/>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sp>
        <p:nvSpPr>
          <p:cNvPr id="9" name="Rectangle 1">
            <a:extLst>
              <a:ext uri="{FF2B5EF4-FFF2-40B4-BE49-F238E27FC236}">
                <a16:creationId xmlns:a16="http://schemas.microsoft.com/office/drawing/2014/main" id="{C65FC815-A5F6-0136-1309-2628219BD24B}"/>
              </a:ext>
            </a:extLst>
          </p:cNvPr>
          <p:cNvSpPr>
            <a:spLocks noChangeArrowheads="1"/>
          </p:cNvSpPr>
          <p:nvPr/>
        </p:nvSpPr>
        <p:spPr bwMode="auto">
          <a:xfrm>
            <a:off x="0" y="5292014"/>
            <a:ext cx="7766870" cy="67185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Execute. We can export the results </a:t>
            </a:r>
            <a:r>
              <a:rPr lang="en-US" altLang="en-US" sz="2800" dirty="0">
                <a:solidFill>
                  <a:schemeClr val="tx1"/>
                </a:solidFill>
                <a:latin typeface="+mj-lt"/>
              </a:rPr>
              <a:t>as a csv file.</a:t>
            </a:r>
            <a:endParaRPr kumimoji="0" lang="en-US" altLang="en-US" sz="2800" b="0" i="0" u="none" strike="noStrike" cap="none" normalizeH="0" baseline="0" dirty="0">
              <a:ln>
                <a:noFill/>
              </a:ln>
              <a:solidFill>
                <a:schemeClr val="tx1"/>
              </a:solidFill>
              <a:effectLst/>
              <a:latin typeface="+mj-lt"/>
            </a:endParaRPr>
          </a:p>
        </p:txBody>
      </p:sp>
      <p:pic>
        <p:nvPicPr>
          <p:cNvPr id="6" name="Picture 5">
            <a:extLst>
              <a:ext uri="{FF2B5EF4-FFF2-40B4-BE49-F238E27FC236}">
                <a16:creationId xmlns:a16="http://schemas.microsoft.com/office/drawing/2014/main" id="{ED2FBA7A-868C-417F-1629-E6B04AA1A6B6}"/>
              </a:ext>
            </a:extLst>
          </p:cNvPr>
          <p:cNvPicPr>
            <a:picLocks noChangeAspect="1"/>
          </p:cNvPicPr>
          <p:nvPr/>
        </p:nvPicPr>
        <p:blipFill>
          <a:blip r:embed="rId2"/>
          <a:srcRect r="25833" b="27778"/>
          <a:stretch/>
        </p:blipFill>
        <p:spPr>
          <a:xfrm>
            <a:off x="-29497" y="894135"/>
            <a:ext cx="7766870" cy="4254325"/>
          </a:xfrm>
          <a:prstGeom prst="rect">
            <a:avLst/>
          </a:prstGeom>
        </p:spPr>
      </p:pic>
      <p:sp>
        <p:nvSpPr>
          <p:cNvPr id="7" name="Rectangle: Rounded Corners 6">
            <a:extLst>
              <a:ext uri="{FF2B5EF4-FFF2-40B4-BE49-F238E27FC236}">
                <a16:creationId xmlns:a16="http://schemas.microsoft.com/office/drawing/2014/main" id="{FA22CAFD-A7E4-D12B-9D30-33C8D7F9F721}"/>
              </a:ext>
            </a:extLst>
          </p:cNvPr>
          <p:cNvSpPr/>
          <p:nvPr/>
        </p:nvSpPr>
        <p:spPr>
          <a:xfrm>
            <a:off x="4275771" y="3429000"/>
            <a:ext cx="677229"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74035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EA062-54B5-A4CD-257E-2D3F62D66A3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6DC2695-1B2B-88AC-C532-684ED99FF0A9}"/>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6E9C1D8C-3B7D-459A-7371-922639544318}"/>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sp>
        <p:nvSpPr>
          <p:cNvPr id="9" name="Rectangle 1">
            <a:extLst>
              <a:ext uri="{FF2B5EF4-FFF2-40B4-BE49-F238E27FC236}">
                <a16:creationId xmlns:a16="http://schemas.microsoft.com/office/drawing/2014/main" id="{BCD121BD-FC91-A72F-0F06-B83DE690BE68}"/>
              </a:ext>
            </a:extLst>
          </p:cNvPr>
          <p:cNvSpPr>
            <a:spLocks noChangeArrowheads="1"/>
          </p:cNvSpPr>
          <p:nvPr/>
        </p:nvSpPr>
        <p:spPr bwMode="auto">
          <a:xfrm>
            <a:off x="3607920" y="710385"/>
            <a:ext cx="5577065" cy="5842497"/>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The query successfully lists each </a:t>
            </a:r>
            <a:r>
              <a:rPr kumimoji="0" lang="en-US" altLang="en-US" sz="2800" b="1" i="0" u="none" strike="noStrike" cap="none" normalizeH="0" baseline="0" dirty="0">
                <a:ln>
                  <a:noFill/>
                </a:ln>
                <a:solidFill>
                  <a:schemeClr val="tx1"/>
                </a:solidFill>
                <a:effectLst/>
                <a:latin typeface="+mj-lt"/>
              </a:rPr>
              <a:t>city</a:t>
            </a:r>
            <a:r>
              <a:rPr kumimoji="0" lang="en-US" altLang="en-US" sz="2800" b="0" i="0" u="none" strike="noStrike" cap="none" normalizeH="0" baseline="0" dirty="0">
                <a:ln>
                  <a:noFill/>
                </a:ln>
                <a:solidFill>
                  <a:schemeClr val="tx1"/>
                </a:solidFill>
                <a:effectLst/>
                <a:latin typeface="+mj-lt"/>
              </a:rPr>
              <a:t> alongside its corresponding </a:t>
            </a:r>
            <a:r>
              <a:rPr kumimoji="0" lang="en-US" altLang="en-US" sz="2800" b="1" i="0" u="none" strike="noStrike" cap="none" normalizeH="0" baseline="0" dirty="0">
                <a:ln>
                  <a:noFill/>
                </a:ln>
                <a:solidFill>
                  <a:schemeClr val="tx1"/>
                </a:solidFill>
                <a:effectLst/>
                <a:latin typeface="+mj-lt"/>
              </a:rPr>
              <a:t>country</a:t>
            </a:r>
            <a:r>
              <a:rPr kumimoji="0" lang="en-US" altLang="en-US" sz="2800" b="0" i="0" u="none" strike="noStrike" cap="none" normalizeH="0" baseline="0" dirty="0">
                <a:ln>
                  <a:noFill/>
                </a:ln>
                <a:solidFill>
                  <a:schemeClr val="tx1"/>
                </a:solidFill>
                <a:effectLst/>
                <a:latin typeface="+mj-lt"/>
              </a:rPr>
              <a:t>, confirming the relationship between cities and countries in the database. It shows that </a:t>
            </a:r>
            <a:r>
              <a:rPr kumimoji="0" lang="en-US" altLang="en-US" sz="2800" b="1" i="0" u="none" strike="noStrike" cap="none" normalizeH="0" baseline="0" dirty="0">
                <a:ln>
                  <a:noFill/>
                </a:ln>
                <a:solidFill>
                  <a:schemeClr val="tx1"/>
                </a:solidFill>
                <a:effectLst/>
                <a:latin typeface="+mj-lt"/>
              </a:rPr>
              <a:t>multiple cities can belong to the same country</a:t>
            </a:r>
            <a:r>
              <a:rPr kumimoji="0" lang="en-US" altLang="en-US" sz="2800" b="0" i="0" u="none" strike="noStrike" cap="none" normalizeH="0" baseline="0" dirty="0">
                <a:ln>
                  <a:noFill/>
                </a:ln>
                <a:solidFill>
                  <a:schemeClr val="tx1"/>
                </a:solidFill>
                <a:effectLst/>
                <a:latin typeface="+mj-lt"/>
              </a:rPr>
              <a:t>, highlighting the </a:t>
            </a:r>
            <a:r>
              <a:rPr kumimoji="0" lang="en-US" altLang="en-US" sz="2800" b="1" i="0" u="none" strike="noStrike" cap="none" normalizeH="0" baseline="0" dirty="0">
                <a:ln>
                  <a:noFill/>
                </a:ln>
                <a:solidFill>
                  <a:schemeClr val="tx1"/>
                </a:solidFill>
                <a:effectLst/>
                <a:latin typeface="+mj-lt"/>
              </a:rPr>
              <a:t>one-to-many</a:t>
            </a:r>
            <a:r>
              <a:rPr kumimoji="0" lang="en-US" altLang="en-US" sz="2800" b="0" i="0" u="none" strike="noStrike" cap="none" normalizeH="0" baseline="0" dirty="0">
                <a:ln>
                  <a:noFill/>
                </a:ln>
                <a:solidFill>
                  <a:schemeClr val="tx1"/>
                </a:solidFill>
                <a:effectLst/>
                <a:latin typeface="+mj-lt"/>
              </a:rPr>
              <a:t> relationship between the country and city tables. </a:t>
            </a:r>
          </a:p>
        </p:txBody>
      </p:sp>
      <p:pic>
        <p:nvPicPr>
          <p:cNvPr id="8" name="Picture 7">
            <a:extLst>
              <a:ext uri="{FF2B5EF4-FFF2-40B4-BE49-F238E27FC236}">
                <a16:creationId xmlns:a16="http://schemas.microsoft.com/office/drawing/2014/main" id="{5EDF2C63-FDE3-B853-4398-5340E8EA179D}"/>
              </a:ext>
            </a:extLst>
          </p:cNvPr>
          <p:cNvPicPr>
            <a:picLocks noChangeAspect="1"/>
          </p:cNvPicPr>
          <p:nvPr/>
        </p:nvPicPr>
        <p:blipFill>
          <a:blip r:embed="rId2"/>
          <a:srcRect r="60834" b="11481"/>
          <a:stretch/>
        </p:blipFill>
        <p:spPr>
          <a:xfrm>
            <a:off x="0" y="710385"/>
            <a:ext cx="3581400" cy="4552950"/>
          </a:xfrm>
          <a:prstGeom prst="rect">
            <a:avLst/>
          </a:prstGeom>
        </p:spPr>
      </p:pic>
    </p:spTree>
    <p:extLst>
      <p:ext uri="{BB962C8B-B14F-4D97-AF65-F5344CB8AC3E}">
        <p14:creationId xmlns:p14="http://schemas.microsoft.com/office/powerpoint/2010/main" val="3151591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4D40A-5594-959B-DA4B-004C8104172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988C326-BE3F-8DA7-EC8F-CCB89AC11AD5}"/>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2" name="Rectangle 1">
            <a:extLst>
              <a:ext uri="{FF2B5EF4-FFF2-40B4-BE49-F238E27FC236}">
                <a16:creationId xmlns:a16="http://schemas.microsoft.com/office/drawing/2014/main" id="{9EA27B74-462E-68D9-F9C3-BF4426035D7D}"/>
              </a:ext>
            </a:extLst>
          </p:cNvPr>
          <p:cNvSpPr>
            <a:spLocks noChangeArrowheads="1"/>
          </p:cNvSpPr>
          <p:nvPr/>
        </p:nvSpPr>
        <p:spPr bwMode="auto">
          <a:xfrm>
            <a:off x="0" y="238703"/>
            <a:ext cx="9144000" cy="638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mj-lt"/>
              </a:rPr>
              <a:t>Task 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mj-lt"/>
              </a:rPr>
              <a:t>Write an SQL query to return film title, year of release, and actor. Use LEFT JOIN for this task.</a:t>
            </a:r>
            <a:endParaRPr kumimoji="0" lang="en-US" altLang="en-US" sz="25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mj-lt"/>
              </a:rPr>
              <a:t>Step-by-Step:</a:t>
            </a:r>
            <a:endParaRPr kumimoji="0" lang="en-US" altLang="en-US" sz="2500" b="0" i="0" u="none" strike="noStrike" cap="none" normalizeH="0" baseline="0" dirty="0">
              <a:ln>
                <a:noFill/>
              </a:ln>
              <a:solidFill>
                <a:schemeClr val="tx1"/>
              </a:solidFill>
              <a:effectLst/>
              <a:latin typeface="+mj-lt"/>
            </a:endParaRPr>
          </a:p>
          <a:p>
            <a:pPr marL="76041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film table contains </a:t>
            </a:r>
            <a:r>
              <a:rPr kumimoji="0" lang="en-US" altLang="en-US" sz="2500" b="0" i="0" u="none" strike="noStrike" cap="none" normalizeH="0" baseline="0" dirty="0" err="1">
                <a:ln>
                  <a:noFill/>
                </a:ln>
                <a:solidFill>
                  <a:schemeClr val="tx1"/>
                </a:solidFill>
                <a:effectLst/>
                <a:latin typeface="+mj-lt"/>
              </a:rPr>
              <a:t>film_id</a:t>
            </a:r>
            <a:r>
              <a:rPr kumimoji="0" lang="en-US" altLang="en-US" sz="2500" b="0" i="0" u="none" strike="noStrike" cap="none" normalizeH="0" baseline="0" dirty="0">
                <a:ln>
                  <a:noFill/>
                </a:ln>
                <a:solidFill>
                  <a:schemeClr val="tx1"/>
                </a:solidFill>
                <a:effectLst/>
                <a:latin typeface="+mj-lt"/>
              </a:rPr>
              <a:t>, title, and </a:t>
            </a:r>
            <a:r>
              <a:rPr kumimoji="0" lang="en-US" altLang="en-US" sz="2500" b="0" i="0" u="none" strike="noStrike" cap="none" normalizeH="0" baseline="0" dirty="0" err="1">
                <a:ln>
                  <a:noFill/>
                </a:ln>
                <a:solidFill>
                  <a:schemeClr val="tx1"/>
                </a:solidFill>
                <a:effectLst/>
                <a:latin typeface="+mj-lt"/>
              </a:rPr>
              <a:t>release_year</a:t>
            </a:r>
            <a:r>
              <a:rPr kumimoji="0" lang="en-US" altLang="en-US" sz="2500" b="0" i="0" u="none" strike="noStrike" cap="none" normalizeH="0" baseline="0" dirty="0">
                <a:ln>
                  <a:noFill/>
                </a:ln>
                <a:solidFill>
                  <a:schemeClr val="tx1"/>
                </a:solidFill>
                <a:effectLst/>
                <a:latin typeface="+mj-lt"/>
              </a:rPr>
              <a:t>.</a:t>
            </a:r>
          </a:p>
          <a:p>
            <a:pPr marL="76041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err="1">
                <a:ln>
                  <a:noFill/>
                </a:ln>
                <a:solidFill>
                  <a:schemeClr val="tx1"/>
                </a:solidFill>
                <a:effectLst/>
                <a:latin typeface="+mj-lt"/>
              </a:rPr>
              <a:t>film_actor</a:t>
            </a:r>
            <a:r>
              <a:rPr kumimoji="0" lang="en-US" altLang="en-US" sz="2500" b="0" i="0" u="none" strike="noStrike" cap="none" normalizeH="0" baseline="0" dirty="0">
                <a:ln>
                  <a:noFill/>
                </a:ln>
                <a:solidFill>
                  <a:schemeClr val="tx1"/>
                </a:solidFill>
                <a:effectLst/>
                <a:latin typeface="+mj-lt"/>
              </a:rPr>
              <a:t> links </a:t>
            </a:r>
            <a:r>
              <a:rPr kumimoji="0" lang="en-US" altLang="en-US" sz="2500" b="0" i="0" u="none" strike="noStrike" cap="none" normalizeH="0" baseline="0" dirty="0" err="1">
                <a:ln>
                  <a:noFill/>
                </a:ln>
                <a:solidFill>
                  <a:schemeClr val="tx1"/>
                </a:solidFill>
                <a:effectLst/>
                <a:latin typeface="+mj-lt"/>
              </a:rPr>
              <a:t>film_id</a:t>
            </a:r>
            <a:r>
              <a:rPr kumimoji="0" lang="en-US" altLang="en-US" sz="2500" b="0" i="0" u="none" strike="noStrike" cap="none" normalizeH="0" baseline="0" dirty="0">
                <a:ln>
                  <a:noFill/>
                </a:ln>
                <a:solidFill>
                  <a:schemeClr val="tx1"/>
                </a:solidFill>
                <a:effectLst/>
                <a:latin typeface="+mj-lt"/>
              </a:rPr>
              <a:t> and </a:t>
            </a:r>
            <a:r>
              <a:rPr kumimoji="0" lang="en-US" altLang="en-US" sz="2500" b="0" i="0" u="none" strike="noStrike" cap="none" normalizeH="0" baseline="0" dirty="0" err="1">
                <a:ln>
                  <a:noFill/>
                </a:ln>
                <a:solidFill>
                  <a:schemeClr val="tx1"/>
                </a:solidFill>
                <a:effectLst/>
                <a:latin typeface="+mj-lt"/>
              </a:rPr>
              <a:t>actor_id</a:t>
            </a:r>
            <a:r>
              <a:rPr kumimoji="0" lang="en-US" altLang="en-US" sz="2500" b="0" i="0" u="none" strike="noStrike" cap="none" normalizeH="0" baseline="0" dirty="0">
                <a:ln>
                  <a:noFill/>
                </a:ln>
                <a:solidFill>
                  <a:schemeClr val="tx1"/>
                </a:solidFill>
                <a:effectLst/>
                <a:latin typeface="+mj-lt"/>
              </a:rPr>
              <a:t>.</a:t>
            </a:r>
          </a:p>
          <a:p>
            <a:pPr marL="76041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actor table has actor </a:t>
            </a:r>
            <a:br>
              <a:rPr kumimoji="0" lang="en-US" altLang="en-US" sz="2500" b="0" i="0" u="none" strike="noStrike" cap="none" normalizeH="0" baseline="0" dirty="0">
                <a:ln>
                  <a:noFill/>
                </a:ln>
                <a:solidFill>
                  <a:schemeClr val="tx1"/>
                </a:solidFill>
                <a:effectLst/>
                <a:latin typeface="+mj-lt"/>
              </a:rPr>
            </a:br>
            <a:r>
              <a:rPr kumimoji="0" lang="en-US" altLang="en-US" sz="2500" b="0" i="0" u="none" strike="noStrike" cap="none" normalizeH="0" baseline="0" dirty="0" err="1">
                <a:ln>
                  <a:noFill/>
                </a:ln>
                <a:solidFill>
                  <a:schemeClr val="tx1"/>
                </a:solidFill>
                <a:effectLst/>
                <a:latin typeface="+mj-lt"/>
              </a:rPr>
              <a:t>first_name</a:t>
            </a:r>
            <a:r>
              <a:rPr kumimoji="0" lang="en-US" altLang="en-US" sz="2500" b="0" i="0" u="none" strike="noStrike" cap="none" normalizeH="0" baseline="0" dirty="0">
                <a:ln>
                  <a:noFill/>
                </a:ln>
                <a:solidFill>
                  <a:schemeClr val="tx1"/>
                </a:solidFill>
                <a:effectLst/>
                <a:latin typeface="+mj-lt"/>
              </a:rPr>
              <a:t> and </a:t>
            </a:r>
            <a:r>
              <a:rPr kumimoji="0" lang="en-US" altLang="en-US" sz="2500" b="0" i="0" u="none" strike="noStrike" cap="none" normalizeH="0" baseline="0" dirty="0" err="1">
                <a:ln>
                  <a:noFill/>
                </a:ln>
                <a:solidFill>
                  <a:schemeClr val="tx1"/>
                </a:solidFill>
                <a:effectLst/>
                <a:latin typeface="+mj-lt"/>
              </a:rPr>
              <a:t>last_name</a:t>
            </a:r>
            <a:r>
              <a:rPr kumimoji="0" lang="en-US" altLang="en-US" sz="2500" b="0" i="0" u="none" strike="noStrike" cap="none" normalizeH="0" baseline="0" dirty="0">
                <a:ln>
                  <a:noFill/>
                </a:ln>
                <a:solidFill>
                  <a:schemeClr val="tx1"/>
                </a:solidFill>
                <a:effectLst/>
                <a:latin typeface="+mj-lt"/>
              </a:rPr>
              <a:t>.</a:t>
            </a:r>
          </a:p>
          <a:p>
            <a:pPr marL="76041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Use </a:t>
            </a:r>
            <a:r>
              <a:rPr kumimoji="0" lang="en-US" altLang="en-US" sz="2500" b="1" i="0" u="none" strike="noStrike" cap="none" normalizeH="0" baseline="0" dirty="0">
                <a:ln>
                  <a:noFill/>
                </a:ln>
                <a:solidFill>
                  <a:schemeClr val="tx1"/>
                </a:solidFill>
                <a:effectLst/>
                <a:latin typeface="+mj-lt"/>
              </a:rPr>
              <a:t>LEFT JOIN</a:t>
            </a:r>
            <a:r>
              <a:rPr kumimoji="0" lang="en-US" altLang="en-US" sz="2500" b="0" i="0" u="none" strike="noStrike" cap="none" normalizeH="0" baseline="0" dirty="0">
                <a:ln>
                  <a:noFill/>
                </a:ln>
                <a:solidFill>
                  <a:schemeClr val="tx1"/>
                </a:solidFill>
                <a:effectLst/>
                <a:latin typeface="+mj-lt"/>
              </a:rPr>
              <a:t> so all films </a:t>
            </a:r>
            <a:br>
              <a:rPr kumimoji="0" lang="en-US" altLang="en-US" sz="2500" b="0" i="0" u="none" strike="noStrike" cap="none" normalizeH="0" baseline="0" dirty="0">
                <a:ln>
                  <a:noFill/>
                </a:ln>
                <a:solidFill>
                  <a:schemeClr val="tx1"/>
                </a:solidFill>
                <a:effectLst/>
                <a:latin typeface="+mj-lt"/>
              </a:rPr>
            </a:br>
            <a:r>
              <a:rPr kumimoji="0" lang="en-US" altLang="en-US" sz="2500" b="0" i="0" u="none" strike="noStrike" cap="none" normalizeH="0" baseline="0" dirty="0">
                <a:ln>
                  <a:noFill/>
                </a:ln>
                <a:solidFill>
                  <a:schemeClr val="tx1"/>
                </a:solidFill>
                <a:effectLst/>
                <a:latin typeface="+mj-lt"/>
              </a:rPr>
              <a:t>are shown, even if no </a:t>
            </a:r>
            <a:br>
              <a:rPr kumimoji="0" lang="en-US" altLang="en-US" sz="2500" b="0" i="0" u="none" strike="noStrike" cap="none" normalizeH="0" baseline="0" dirty="0">
                <a:ln>
                  <a:noFill/>
                </a:ln>
                <a:solidFill>
                  <a:schemeClr val="tx1"/>
                </a:solidFill>
                <a:effectLst/>
                <a:latin typeface="+mj-lt"/>
              </a:rPr>
            </a:br>
            <a:r>
              <a:rPr kumimoji="0" lang="en-US" altLang="en-US" sz="2500" b="0" i="0" u="none" strike="noStrike" cap="none" normalizeH="0" baseline="0" dirty="0">
                <a:ln>
                  <a:noFill/>
                </a:ln>
                <a:solidFill>
                  <a:schemeClr val="tx1"/>
                </a:solidFill>
                <a:effectLst/>
                <a:latin typeface="+mj-lt"/>
              </a:rPr>
              <a:t>actor is linked (hypothetical).</a:t>
            </a:r>
          </a:p>
        </p:txBody>
      </p:sp>
      <p:pic>
        <p:nvPicPr>
          <p:cNvPr id="7" name="Picture 6">
            <a:extLst>
              <a:ext uri="{FF2B5EF4-FFF2-40B4-BE49-F238E27FC236}">
                <a16:creationId xmlns:a16="http://schemas.microsoft.com/office/drawing/2014/main" id="{0BCC1006-1090-06D1-3B0B-C5D2B07ED65A}"/>
              </a:ext>
            </a:extLst>
          </p:cNvPr>
          <p:cNvPicPr>
            <a:picLocks noChangeAspect="1"/>
          </p:cNvPicPr>
          <p:nvPr/>
        </p:nvPicPr>
        <p:blipFill>
          <a:blip r:embed="rId2"/>
          <a:srcRect r="82458" b="83212"/>
          <a:stretch/>
        </p:blipFill>
        <p:spPr>
          <a:xfrm>
            <a:off x="4495800" y="4329044"/>
            <a:ext cx="4648200" cy="2502237"/>
          </a:xfrm>
          <a:prstGeom prst="rect">
            <a:avLst/>
          </a:prstGeom>
        </p:spPr>
      </p:pic>
      <p:sp>
        <p:nvSpPr>
          <p:cNvPr id="8" name="Rectangle: Rounded Corners 7">
            <a:extLst>
              <a:ext uri="{FF2B5EF4-FFF2-40B4-BE49-F238E27FC236}">
                <a16:creationId xmlns:a16="http://schemas.microsoft.com/office/drawing/2014/main" id="{005B8DED-F91F-4BC6-14C4-A25A10F2A3B3}"/>
              </a:ext>
            </a:extLst>
          </p:cNvPr>
          <p:cNvSpPr/>
          <p:nvPr/>
        </p:nvSpPr>
        <p:spPr>
          <a:xfrm>
            <a:off x="4700649" y="5635344"/>
            <a:ext cx="524829" cy="533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91732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0AEF2-F54B-F447-F747-7DC15900697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31CE9BF-5CAE-56C8-AD4D-F68E718533F4}"/>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3F3311B1-2300-11EF-ED9C-55C284EB0430}"/>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pic>
        <p:nvPicPr>
          <p:cNvPr id="6" name="Picture 5">
            <a:extLst>
              <a:ext uri="{FF2B5EF4-FFF2-40B4-BE49-F238E27FC236}">
                <a16:creationId xmlns:a16="http://schemas.microsoft.com/office/drawing/2014/main" id="{67968F40-A630-5E7A-1189-36AEC3DFBCAD}"/>
              </a:ext>
            </a:extLst>
          </p:cNvPr>
          <p:cNvPicPr>
            <a:picLocks noChangeAspect="1"/>
          </p:cNvPicPr>
          <p:nvPr/>
        </p:nvPicPr>
        <p:blipFill>
          <a:blip r:embed="rId2"/>
          <a:srcRect l="21667" t="11482" r="24167" b="42593"/>
          <a:stretch/>
        </p:blipFill>
        <p:spPr>
          <a:xfrm>
            <a:off x="0" y="938550"/>
            <a:ext cx="9144000" cy="4360985"/>
          </a:xfrm>
          <a:prstGeom prst="rect">
            <a:avLst/>
          </a:prstGeom>
        </p:spPr>
      </p:pic>
      <p:sp>
        <p:nvSpPr>
          <p:cNvPr id="7" name="Rectangle 1">
            <a:extLst>
              <a:ext uri="{FF2B5EF4-FFF2-40B4-BE49-F238E27FC236}">
                <a16:creationId xmlns:a16="http://schemas.microsoft.com/office/drawing/2014/main" id="{693F5EC1-498F-8C66-0ECC-1306CA1C8B3A}"/>
              </a:ext>
            </a:extLst>
          </p:cNvPr>
          <p:cNvSpPr>
            <a:spLocks noChangeArrowheads="1"/>
          </p:cNvSpPr>
          <p:nvPr/>
        </p:nvSpPr>
        <p:spPr bwMode="auto">
          <a:xfrm>
            <a:off x="0" y="5379668"/>
            <a:ext cx="9144000" cy="1318181"/>
          </a:xfrm>
          <a:prstGeom prst="rect">
            <a:avLst/>
          </a:prstGeom>
          <a:solidFill>
            <a:schemeClr val="bg1"/>
          </a:solidFill>
          <a:ln w="28575">
            <a:solidFill>
              <a:srgbClr val="FF0000"/>
            </a:solid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Left join film to </a:t>
            </a:r>
            <a:r>
              <a:rPr kumimoji="0" lang="en-US" altLang="en-US" sz="2800" b="0" i="0" u="none" strike="noStrike" cap="none" normalizeH="0" baseline="0" dirty="0" err="1">
                <a:ln>
                  <a:noFill/>
                </a:ln>
                <a:solidFill>
                  <a:schemeClr val="tx1"/>
                </a:solidFill>
                <a:effectLst/>
                <a:latin typeface="+mj-lt"/>
              </a:rPr>
              <a:t>film_actor</a:t>
            </a:r>
            <a:r>
              <a:rPr kumimoji="0" lang="en-US" altLang="en-US" sz="2800" b="0" i="0" u="none" strike="noStrike" cap="none" normalizeH="0" baseline="0" dirty="0">
                <a:ln>
                  <a:noFill/>
                </a:ln>
                <a:solidFill>
                  <a:schemeClr val="tx1"/>
                </a:solidFill>
                <a:effectLst/>
                <a:latin typeface="+mj-lt"/>
              </a:rPr>
              <a:t>, then </a:t>
            </a:r>
            <a:r>
              <a:rPr kumimoji="0" lang="en-US" altLang="en-US" sz="2800" b="0" i="0" u="none" strike="noStrike" cap="none" normalizeH="0" baseline="0" dirty="0" err="1">
                <a:ln>
                  <a:noFill/>
                </a:ln>
                <a:solidFill>
                  <a:schemeClr val="tx1"/>
                </a:solidFill>
                <a:effectLst/>
                <a:latin typeface="+mj-lt"/>
              </a:rPr>
              <a:t>film_actor</a:t>
            </a:r>
            <a:r>
              <a:rPr kumimoji="0" lang="en-US" altLang="en-US" sz="2800" b="0" i="0" u="none" strike="noStrike" cap="none" normalizeH="0" baseline="0" dirty="0">
                <a:ln>
                  <a:noFill/>
                </a:ln>
                <a:solidFill>
                  <a:schemeClr val="tx1"/>
                </a:solidFill>
                <a:effectLst/>
                <a:latin typeface="+mj-lt"/>
              </a:rPr>
              <a:t> to actor.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Combine actor's first and last names using CONCAT().</a:t>
            </a:r>
          </a:p>
        </p:txBody>
      </p:sp>
    </p:spTree>
    <p:extLst>
      <p:ext uri="{BB962C8B-B14F-4D97-AF65-F5344CB8AC3E}">
        <p14:creationId xmlns:p14="http://schemas.microsoft.com/office/powerpoint/2010/main" val="3389630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4402B-13DD-411E-7719-8660178ED9F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5D2152D-4156-9FD8-B5D4-7DD5454BEBA2}"/>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5F57EF5A-7C00-169B-E0D8-F65762F7206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sp>
        <p:nvSpPr>
          <p:cNvPr id="9" name="Rectangle 1">
            <a:extLst>
              <a:ext uri="{FF2B5EF4-FFF2-40B4-BE49-F238E27FC236}">
                <a16:creationId xmlns:a16="http://schemas.microsoft.com/office/drawing/2014/main" id="{404C28C2-212D-3692-2777-11DD7952368B}"/>
              </a:ext>
            </a:extLst>
          </p:cNvPr>
          <p:cNvSpPr>
            <a:spLocks noChangeArrowheads="1"/>
          </p:cNvSpPr>
          <p:nvPr/>
        </p:nvSpPr>
        <p:spPr bwMode="auto">
          <a:xfrm>
            <a:off x="0" y="5292014"/>
            <a:ext cx="4472699" cy="67185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We can save it as Task 2.</a:t>
            </a:r>
          </a:p>
        </p:txBody>
      </p:sp>
      <p:pic>
        <p:nvPicPr>
          <p:cNvPr id="6" name="Picture 5">
            <a:extLst>
              <a:ext uri="{FF2B5EF4-FFF2-40B4-BE49-F238E27FC236}">
                <a16:creationId xmlns:a16="http://schemas.microsoft.com/office/drawing/2014/main" id="{629656CC-86CB-4F01-2D48-9C268462410C}"/>
              </a:ext>
            </a:extLst>
          </p:cNvPr>
          <p:cNvPicPr>
            <a:picLocks noChangeAspect="1"/>
          </p:cNvPicPr>
          <p:nvPr/>
        </p:nvPicPr>
        <p:blipFill>
          <a:blip r:embed="rId2"/>
          <a:srcRect l="21667" t="11482" r="26667" b="45556"/>
          <a:stretch/>
        </p:blipFill>
        <p:spPr>
          <a:xfrm>
            <a:off x="0" y="911590"/>
            <a:ext cx="9144000" cy="4277032"/>
          </a:xfrm>
          <a:prstGeom prst="rect">
            <a:avLst/>
          </a:prstGeom>
        </p:spPr>
      </p:pic>
    </p:spTree>
    <p:extLst>
      <p:ext uri="{BB962C8B-B14F-4D97-AF65-F5344CB8AC3E}">
        <p14:creationId xmlns:p14="http://schemas.microsoft.com/office/powerpoint/2010/main" val="17627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6CD85-9E97-1082-80CF-458794023F2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643C0EF-6888-856B-029E-A31EAB73D02B}"/>
              </a:ext>
            </a:extLst>
          </p:cNvPr>
          <p:cNvPicPr>
            <a:picLocks noChangeAspect="1"/>
          </p:cNvPicPr>
          <p:nvPr/>
        </p:nvPicPr>
        <p:blipFill>
          <a:blip r:embed="rId2"/>
          <a:srcRect t="8519" b="21852"/>
          <a:stretch/>
        </p:blipFill>
        <p:spPr>
          <a:xfrm>
            <a:off x="9129" y="1638300"/>
            <a:ext cx="9144000" cy="3581400"/>
          </a:xfrm>
          <a:prstGeom prst="rect">
            <a:avLst/>
          </a:prstGeom>
        </p:spPr>
      </p:pic>
      <p:sp>
        <p:nvSpPr>
          <p:cNvPr id="3" name="object 3">
            <a:extLst>
              <a:ext uri="{FF2B5EF4-FFF2-40B4-BE49-F238E27FC236}">
                <a16:creationId xmlns:a16="http://schemas.microsoft.com/office/drawing/2014/main" id="{624E21B2-9518-CE65-3946-1B755CF839BA}"/>
              </a:ext>
            </a:extLst>
          </p:cNvPr>
          <p:cNvSpPr txBox="1">
            <a:spLocks noGrp="1"/>
          </p:cNvSpPr>
          <p:nvPr>
            <p:ph type="title"/>
          </p:nvPr>
        </p:nvSpPr>
        <p:spPr>
          <a:xfrm>
            <a:off x="-5938" y="0"/>
            <a:ext cx="5262880" cy="471805"/>
          </a:xfrm>
          <a:prstGeom prst="rect">
            <a:avLst/>
          </a:prstGeom>
        </p:spPr>
        <p:txBody>
          <a:bodyPr vert="horz" wrap="square" lIns="0" tIns="15875" rIns="0" bIns="0" rtlCol="0">
            <a:spAutoFit/>
          </a:bodyPr>
          <a:lstStyle/>
          <a:p>
            <a:pPr marL="12700">
              <a:lnSpc>
                <a:spcPct val="100000"/>
              </a:lnSpc>
              <a:spcBef>
                <a:spcPts val="125"/>
              </a:spcBef>
            </a:pPr>
            <a:r>
              <a:rPr lang="en-US" sz="2900" dirty="0"/>
              <a:t>Week 8 – Lab 4</a:t>
            </a:r>
            <a:endParaRPr sz="2900" dirty="0"/>
          </a:p>
        </p:txBody>
      </p:sp>
      <p:sp>
        <p:nvSpPr>
          <p:cNvPr id="4" name="object 4">
            <a:extLst>
              <a:ext uri="{FF2B5EF4-FFF2-40B4-BE49-F238E27FC236}">
                <a16:creationId xmlns:a16="http://schemas.microsoft.com/office/drawing/2014/main" id="{A25B99F8-66C6-C805-40A9-36BA2649999E}"/>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object 5">
            <a:extLst>
              <a:ext uri="{FF2B5EF4-FFF2-40B4-BE49-F238E27FC236}">
                <a16:creationId xmlns:a16="http://schemas.microsoft.com/office/drawing/2014/main" id="{D5DF52C8-76AA-EB78-BF5B-AE37A389FABC}"/>
              </a:ext>
            </a:extLst>
          </p:cNvPr>
          <p:cNvSpPr txBox="1"/>
          <p:nvPr/>
        </p:nvSpPr>
        <p:spPr>
          <a:xfrm>
            <a:off x="60031" y="477743"/>
            <a:ext cx="8791575" cy="642997"/>
          </a:xfrm>
          <a:prstGeom prst="rect">
            <a:avLst/>
          </a:prstGeom>
        </p:spPr>
        <p:txBody>
          <a:bodyPr vert="horz" wrap="square" lIns="0" tIns="62865" rIns="0" bIns="0" rtlCol="0">
            <a:spAutoFit/>
          </a:bodyPr>
          <a:lstStyle/>
          <a:p>
            <a:pPr>
              <a:lnSpc>
                <a:spcPct val="150000"/>
              </a:lnSpc>
            </a:pPr>
            <a:r>
              <a:rPr lang="en-US" sz="2800" b="1" dirty="0">
                <a:latin typeface="+mj-lt"/>
              </a:rPr>
              <a:t>Navigate Canvas &gt;&gt; Modules &gt;&gt; Week 8: Lab 4</a:t>
            </a:r>
            <a:endParaRPr lang="en-US" sz="2800" dirty="0">
              <a:latin typeface="+mj-lt"/>
            </a:endParaRPr>
          </a:p>
        </p:txBody>
      </p:sp>
      <p:sp>
        <p:nvSpPr>
          <p:cNvPr id="9" name="Rectangle: Rounded Corners 8">
            <a:extLst>
              <a:ext uri="{FF2B5EF4-FFF2-40B4-BE49-F238E27FC236}">
                <a16:creationId xmlns:a16="http://schemas.microsoft.com/office/drawing/2014/main" id="{5866BCC6-532B-12B9-8CC2-55531BCB553D}"/>
              </a:ext>
            </a:extLst>
          </p:cNvPr>
          <p:cNvSpPr/>
          <p:nvPr/>
        </p:nvSpPr>
        <p:spPr>
          <a:xfrm>
            <a:off x="1600200" y="4876800"/>
            <a:ext cx="44196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51287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78F2E-251E-56AB-BE1C-36EE454D053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EA8535B-E2E4-7C41-D080-698E3FB4F2DC}"/>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144CA2EC-CEE3-8585-D473-802A6B1AB259}"/>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sp>
        <p:nvSpPr>
          <p:cNvPr id="9" name="Rectangle 1">
            <a:extLst>
              <a:ext uri="{FF2B5EF4-FFF2-40B4-BE49-F238E27FC236}">
                <a16:creationId xmlns:a16="http://schemas.microsoft.com/office/drawing/2014/main" id="{175BDE06-3326-5A0D-DE5B-4989193F38A9}"/>
              </a:ext>
            </a:extLst>
          </p:cNvPr>
          <p:cNvSpPr>
            <a:spLocks noChangeArrowheads="1"/>
          </p:cNvSpPr>
          <p:nvPr/>
        </p:nvSpPr>
        <p:spPr bwMode="auto">
          <a:xfrm>
            <a:off x="0" y="5292014"/>
            <a:ext cx="6707285" cy="67185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Execute it. We can export it as a csv file.</a:t>
            </a:r>
          </a:p>
        </p:txBody>
      </p:sp>
      <p:pic>
        <p:nvPicPr>
          <p:cNvPr id="3" name="Picture 2">
            <a:extLst>
              <a:ext uri="{FF2B5EF4-FFF2-40B4-BE49-F238E27FC236}">
                <a16:creationId xmlns:a16="http://schemas.microsoft.com/office/drawing/2014/main" id="{4EA27BB0-0621-C98B-BDBC-773239E083C3}"/>
              </a:ext>
            </a:extLst>
          </p:cNvPr>
          <p:cNvPicPr>
            <a:picLocks noChangeAspect="1"/>
          </p:cNvPicPr>
          <p:nvPr/>
        </p:nvPicPr>
        <p:blipFill>
          <a:blip r:embed="rId2"/>
          <a:srcRect r="36666" b="29259"/>
          <a:stretch/>
        </p:blipFill>
        <p:spPr>
          <a:xfrm>
            <a:off x="0" y="857249"/>
            <a:ext cx="7010400" cy="4404561"/>
          </a:xfrm>
          <a:prstGeom prst="rect">
            <a:avLst/>
          </a:prstGeom>
        </p:spPr>
      </p:pic>
    </p:spTree>
    <p:extLst>
      <p:ext uri="{BB962C8B-B14F-4D97-AF65-F5344CB8AC3E}">
        <p14:creationId xmlns:p14="http://schemas.microsoft.com/office/powerpoint/2010/main" val="883954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1EE75-2805-8AF2-53EA-17B7CD2DA448}"/>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73414EB-0E55-5C81-0919-E53405067ADF}"/>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FC72502D-5C70-717C-2930-ACE30A46B4A8}"/>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sp>
        <p:nvSpPr>
          <p:cNvPr id="9" name="Rectangle 1">
            <a:extLst>
              <a:ext uri="{FF2B5EF4-FFF2-40B4-BE49-F238E27FC236}">
                <a16:creationId xmlns:a16="http://schemas.microsoft.com/office/drawing/2014/main" id="{3FC659F6-47A1-66C0-85B0-1C1CD38ABA3C}"/>
              </a:ext>
            </a:extLst>
          </p:cNvPr>
          <p:cNvSpPr>
            <a:spLocks noChangeArrowheads="1"/>
          </p:cNvSpPr>
          <p:nvPr/>
        </p:nvSpPr>
        <p:spPr bwMode="auto">
          <a:xfrm>
            <a:off x="-23947" y="1003460"/>
            <a:ext cx="5444417" cy="5196166"/>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a:lnSpc>
                <a:spcPct val="150000"/>
              </a:lnSpc>
            </a:pPr>
            <a:r>
              <a:rPr lang="en-US" sz="2800" dirty="0">
                <a:latin typeface="+mj-lt"/>
              </a:rPr>
              <a:t>The results display a list of </a:t>
            </a:r>
            <a:r>
              <a:rPr lang="en-US" sz="2800" b="1" dirty="0">
                <a:latin typeface="+mj-lt"/>
              </a:rPr>
              <a:t>film titles and their release years</a:t>
            </a:r>
            <a:r>
              <a:rPr lang="en-US" sz="2800" dirty="0">
                <a:latin typeface="+mj-lt"/>
              </a:rPr>
              <a:t> along with </a:t>
            </a:r>
            <a:r>
              <a:rPr lang="en-US" sz="2800" b="1" dirty="0">
                <a:latin typeface="+mj-lt"/>
              </a:rPr>
              <a:t>actors</a:t>
            </a:r>
            <a:r>
              <a:rPr lang="en-US" sz="2800" dirty="0">
                <a:latin typeface="+mj-lt"/>
              </a:rPr>
              <a:t> associated with them. The </a:t>
            </a:r>
            <a:r>
              <a:rPr lang="en-US" sz="2800" b="1" dirty="0">
                <a:latin typeface="+mj-lt"/>
              </a:rPr>
              <a:t>LEFT JOIN</a:t>
            </a:r>
            <a:r>
              <a:rPr lang="en-US" sz="2800" dirty="0">
                <a:latin typeface="+mj-lt"/>
              </a:rPr>
              <a:t> ensures that all films are shown even if some films do not have actors linked, highlighting that the database accounts for possible </a:t>
            </a:r>
            <a:r>
              <a:rPr lang="en-US" sz="2800" b="1" dirty="0">
                <a:latin typeface="+mj-lt"/>
              </a:rPr>
              <a:t>missing actor-film relationships</a:t>
            </a:r>
            <a:r>
              <a:rPr lang="en-US" sz="2800" dirty="0">
                <a:latin typeface="+mj-lt"/>
              </a:rPr>
              <a:t>.</a:t>
            </a:r>
          </a:p>
        </p:txBody>
      </p:sp>
      <p:pic>
        <p:nvPicPr>
          <p:cNvPr id="6" name="Picture 5">
            <a:extLst>
              <a:ext uri="{FF2B5EF4-FFF2-40B4-BE49-F238E27FC236}">
                <a16:creationId xmlns:a16="http://schemas.microsoft.com/office/drawing/2014/main" id="{F9AF1F41-4823-0F32-64D9-48020FE9A4D7}"/>
              </a:ext>
            </a:extLst>
          </p:cNvPr>
          <p:cNvPicPr>
            <a:picLocks noChangeAspect="1"/>
          </p:cNvPicPr>
          <p:nvPr/>
        </p:nvPicPr>
        <p:blipFill>
          <a:blip r:embed="rId2"/>
          <a:srcRect r="67500" b="8519"/>
          <a:stretch/>
        </p:blipFill>
        <p:spPr>
          <a:xfrm>
            <a:off x="5444417" y="1003460"/>
            <a:ext cx="3697604" cy="5854540"/>
          </a:xfrm>
          <a:prstGeom prst="rect">
            <a:avLst/>
          </a:prstGeom>
        </p:spPr>
      </p:pic>
    </p:spTree>
    <p:extLst>
      <p:ext uri="{BB962C8B-B14F-4D97-AF65-F5344CB8AC3E}">
        <p14:creationId xmlns:p14="http://schemas.microsoft.com/office/powerpoint/2010/main" val="65733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B3E90-89ED-FA8B-968B-38A3C6B6111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EA24EC2-E899-4FC8-1884-71AD68B14789}"/>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43DF433E-C87A-F32A-F844-66E4AFAF00C1}"/>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sp>
        <p:nvSpPr>
          <p:cNvPr id="2" name="Rectangle 1">
            <a:extLst>
              <a:ext uri="{FF2B5EF4-FFF2-40B4-BE49-F238E27FC236}">
                <a16:creationId xmlns:a16="http://schemas.microsoft.com/office/drawing/2014/main" id="{6452B670-14AC-769C-A0D4-CEBC133A68A7}"/>
              </a:ext>
            </a:extLst>
          </p:cNvPr>
          <p:cNvSpPr>
            <a:spLocks noChangeArrowheads="1"/>
          </p:cNvSpPr>
          <p:nvPr/>
        </p:nvSpPr>
        <p:spPr bwMode="auto">
          <a:xfrm>
            <a:off x="-20493" y="438835"/>
            <a:ext cx="9184985" cy="519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Task 3:</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Select customer first name, last name, email, rental payment, staff, and payment amount using RIGHT JOIN.</a:t>
            </a:r>
            <a:endParaRPr kumimoji="0" lang="en-US" altLang="en-US"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Step-by-Step:</a:t>
            </a:r>
            <a:endParaRPr kumimoji="0" lang="en-US" altLang="en-US" sz="2800" b="0" i="0" u="none" strike="noStrike" cap="none" normalizeH="0" baseline="0" dirty="0">
              <a:ln>
                <a:noFill/>
              </a:ln>
              <a:solidFill>
                <a:schemeClr val="tx1"/>
              </a:solidFill>
              <a:effectLst/>
              <a:latin typeface="+mj-lt"/>
            </a:endParaRPr>
          </a:p>
          <a:p>
            <a:pPr marL="76676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customer table: </a:t>
            </a:r>
            <a:r>
              <a:rPr kumimoji="0" lang="en-US" altLang="en-US" sz="2800" b="0" i="0" u="none" strike="noStrike" cap="none" normalizeH="0" baseline="0" dirty="0" err="1">
                <a:ln>
                  <a:noFill/>
                </a:ln>
                <a:solidFill>
                  <a:schemeClr val="tx1"/>
                </a:solidFill>
                <a:effectLst/>
                <a:latin typeface="+mj-lt"/>
              </a:rPr>
              <a:t>customer_id</a:t>
            </a:r>
            <a:r>
              <a:rPr kumimoji="0" lang="en-US" altLang="en-US" sz="2800" b="0" i="0" u="none" strike="noStrike" cap="none" normalizeH="0" baseline="0" dirty="0">
                <a:ln>
                  <a:noFill/>
                </a:ln>
                <a:solidFill>
                  <a:schemeClr val="tx1"/>
                </a:solidFill>
                <a:effectLst/>
                <a:latin typeface="+mj-lt"/>
              </a:rPr>
              <a:t>, </a:t>
            </a:r>
            <a:r>
              <a:rPr kumimoji="0" lang="en-US" altLang="en-US" sz="2800" b="0" i="0" u="none" strike="noStrike" cap="none" normalizeH="0" baseline="0" dirty="0" err="1">
                <a:ln>
                  <a:noFill/>
                </a:ln>
                <a:solidFill>
                  <a:schemeClr val="tx1"/>
                </a:solidFill>
                <a:effectLst/>
                <a:latin typeface="+mj-lt"/>
              </a:rPr>
              <a:t>first_name</a:t>
            </a:r>
            <a:r>
              <a:rPr kumimoji="0" lang="en-US" altLang="en-US" sz="2800" b="0" i="0" u="none" strike="noStrike" cap="none" normalizeH="0" baseline="0" dirty="0">
                <a:ln>
                  <a:noFill/>
                </a:ln>
                <a:solidFill>
                  <a:schemeClr val="tx1"/>
                </a:solidFill>
                <a:effectLst/>
                <a:latin typeface="+mj-lt"/>
              </a:rPr>
              <a:t>, </a:t>
            </a:r>
            <a:r>
              <a:rPr kumimoji="0" lang="en-US" altLang="en-US" sz="2800" b="0" i="0" u="none" strike="noStrike" cap="none" normalizeH="0" baseline="0" dirty="0" err="1">
                <a:ln>
                  <a:noFill/>
                </a:ln>
                <a:solidFill>
                  <a:schemeClr val="tx1"/>
                </a:solidFill>
                <a:effectLst/>
                <a:latin typeface="+mj-lt"/>
              </a:rPr>
              <a:t>last_name</a:t>
            </a:r>
            <a:r>
              <a:rPr kumimoji="0" lang="en-US" altLang="en-US" sz="2800" b="0" i="0" u="none" strike="noStrike" cap="none" normalizeH="0" baseline="0" dirty="0">
                <a:ln>
                  <a:noFill/>
                </a:ln>
                <a:solidFill>
                  <a:schemeClr val="tx1"/>
                </a:solidFill>
                <a:effectLst/>
                <a:latin typeface="+mj-lt"/>
              </a:rPr>
              <a:t>, email.</a:t>
            </a:r>
          </a:p>
          <a:p>
            <a:pPr marL="76676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payment table: links </a:t>
            </a:r>
            <a:r>
              <a:rPr kumimoji="0" lang="en-US" altLang="en-US" sz="2800" b="0" i="0" u="none" strike="noStrike" cap="none" normalizeH="0" baseline="0" dirty="0" err="1">
                <a:ln>
                  <a:noFill/>
                </a:ln>
                <a:solidFill>
                  <a:schemeClr val="tx1"/>
                </a:solidFill>
                <a:effectLst/>
                <a:latin typeface="+mj-lt"/>
              </a:rPr>
              <a:t>customer_id</a:t>
            </a:r>
            <a:r>
              <a:rPr kumimoji="0" lang="en-US" altLang="en-US" sz="2800" b="0" i="0" u="none" strike="noStrike" cap="none" normalizeH="0" baseline="0" dirty="0">
                <a:ln>
                  <a:noFill/>
                </a:ln>
                <a:solidFill>
                  <a:schemeClr val="tx1"/>
                </a:solidFill>
                <a:effectLst/>
                <a:latin typeface="+mj-lt"/>
              </a:rPr>
              <a:t>, </a:t>
            </a:r>
            <a:r>
              <a:rPr kumimoji="0" lang="en-US" altLang="en-US" sz="2800" b="0" i="0" u="none" strike="noStrike" cap="none" normalizeH="0" baseline="0" dirty="0" err="1">
                <a:ln>
                  <a:noFill/>
                </a:ln>
                <a:solidFill>
                  <a:schemeClr val="tx1"/>
                </a:solidFill>
                <a:effectLst/>
                <a:latin typeface="+mj-lt"/>
              </a:rPr>
              <a:t>staff_id</a:t>
            </a:r>
            <a:r>
              <a:rPr kumimoji="0" lang="en-US" altLang="en-US" sz="2800" b="0" i="0" u="none" strike="noStrike" cap="none" normalizeH="0" baseline="0" dirty="0">
                <a:ln>
                  <a:noFill/>
                </a:ln>
                <a:solidFill>
                  <a:schemeClr val="tx1"/>
                </a:solidFill>
                <a:effectLst/>
                <a:latin typeface="+mj-lt"/>
              </a:rPr>
              <a:t>, amount.</a:t>
            </a:r>
          </a:p>
          <a:p>
            <a:pPr marL="766763"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staff table: contains </a:t>
            </a:r>
            <a:r>
              <a:rPr kumimoji="0" lang="en-US" altLang="en-US" sz="2800" b="0" i="0" u="none" strike="noStrike" cap="none" normalizeH="0" baseline="0" dirty="0" err="1">
                <a:ln>
                  <a:noFill/>
                </a:ln>
                <a:solidFill>
                  <a:schemeClr val="tx1"/>
                </a:solidFill>
                <a:effectLst/>
                <a:latin typeface="+mj-lt"/>
              </a:rPr>
              <a:t>staff_id</a:t>
            </a:r>
            <a:r>
              <a:rPr kumimoji="0" lang="en-US" altLang="en-US" sz="2800" b="0" i="0" u="none" strike="noStrike" cap="none" normalizeH="0" baseline="0" dirty="0">
                <a:ln>
                  <a:noFill/>
                </a:ln>
                <a:solidFill>
                  <a:schemeClr val="tx1"/>
                </a:solidFill>
                <a:effectLst/>
                <a:latin typeface="+mj-lt"/>
              </a:rPr>
              <a:t>, </a:t>
            </a:r>
            <a:r>
              <a:rPr kumimoji="0" lang="en-US" altLang="en-US" sz="2800" b="0" i="0" u="none" strike="noStrike" cap="none" normalizeH="0" baseline="0" dirty="0" err="1">
                <a:ln>
                  <a:noFill/>
                </a:ln>
                <a:solidFill>
                  <a:schemeClr val="tx1"/>
                </a:solidFill>
                <a:effectLst/>
                <a:latin typeface="+mj-lt"/>
              </a:rPr>
              <a:t>first_name</a:t>
            </a:r>
            <a:r>
              <a:rPr kumimoji="0" lang="en-US" altLang="en-US" sz="2800" b="0" i="0" u="none" strike="noStrike" cap="none" normalizeH="0" baseline="0" dirty="0">
                <a:ln>
                  <a:noFill/>
                </a:ln>
                <a:solidFill>
                  <a:schemeClr val="tx1"/>
                </a:solidFill>
                <a:effectLst/>
                <a:latin typeface="+mj-lt"/>
              </a:rPr>
              <a:t>, </a:t>
            </a:r>
            <a:r>
              <a:rPr kumimoji="0" lang="en-US" altLang="en-US" sz="2800" b="0" i="0" u="none" strike="noStrike" cap="none" normalizeH="0" baseline="0" dirty="0" err="1">
                <a:ln>
                  <a:noFill/>
                </a:ln>
                <a:solidFill>
                  <a:schemeClr val="tx1"/>
                </a:solidFill>
                <a:effectLst/>
                <a:latin typeface="+mj-lt"/>
              </a:rPr>
              <a:t>last_name</a:t>
            </a:r>
            <a:r>
              <a:rPr kumimoji="0" lang="en-US" altLang="en-US" sz="2800" b="0" i="0" u="none" strike="noStrike" cap="none" normalizeH="0" baseline="0" dirty="0">
                <a:ln>
                  <a:noFill/>
                </a:ln>
                <a:solidFill>
                  <a:schemeClr val="tx1"/>
                </a:solidFill>
                <a:effectLst/>
                <a:latin typeface="+mj-lt"/>
              </a:rPr>
              <a:t>.</a:t>
            </a:r>
          </a:p>
        </p:txBody>
      </p:sp>
    </p:spTree>
    <p:extLst>
      <p:ext uri="{BB962C8B-B14F-4D97-AF65-F5344CB8AC3E}">
        <p14:creationId xmlns:p14="http://schemas.microsoft.com/office/powerpoint/2010/main" val="679268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45732-F02D-6E51-9685-CA4B498A93E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896DF4B-AAC4-2B6B-3AC9-F2E68959F4C7}"/>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C8F87376-96E9-33B1-6ECC-D64906E2DFCC}"/>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pic>
        <p:nvPicPr>
          <p:cNvPr id="6" name="Picture 5">
            <a:extLst>
              <a:ext uri="{FF2B5EF4-FFF2-40B4-BE49-F238E27FC236}">
                <a16:creationId xmlns:a16="http://schemas.microsoft.com/office/drawing/2014/main" id="{683F3C8F-9913-73A9-9E6C-C38FC77B4032}"/>
              </a:ext>
            </a:extLst>
          </p:cNvPr>
          <p:cNvPicPr>
            <a:picLocks noChangeAspect="1"/>
          </p:cNvPicPr>
          <p:nvPr/>
        </p:nvPicPr>
        <p:blipFill>
          <a:blip r:embed="rId2"/>
          <a:srcRect l="21667" t="10000" r="24167" b="35185"/>
          <a:stretch/>
        </p:blipFill>
        <p:spPr>
          <a:xfrm>
            <a:off x="634" y="-27056"/>
            <a:ext cx="7508753" cy="4274213"/>
          </a:xfrm>
          <a:prstGeom prst="rect">
            <a:avLst/>
          </a:prstGeom>
        </p:spPr>
      </p:pic>
      <p:sp>
        <p:nvSpPr>
          <p:cNvPr id="7" name="Rectangle 1">
            <a:extLst>
              <a:ext uri="{FF2B5EF4-FFF2-40B4-BE49-F238E27FC236}">
                <a16:creationId xmlns:a16="http://schemas.microsoft.com/office/drawing/2014/main" id="{4625517B-EA9D-9284-6B67-EC5A3A7B6449}"/>
              </a:ext>
            </a:extLst>
          </p:cNvPr>
          <p:cNvSpPr>
            <a:spLocks noChangeArrowheads="1"/>
          </p:cNvSpPr>
          <p:nvPr/>
        </p:nvSpPr>
        <p:spPr bwMode="auto">
          <a:xfrm>
            <a:off x="55539" y="4247157"/>
            <a:ext cx="9108953"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Right join ensures all </a:t>
            </a:r>
            <a:r>
              <a:rPr kumimoji="0" lang="en-US" altLang="en-US" sz="2800" b="1" i="0" u="none" strike="noStrike" cap="none" normalizeH="0" baseline="0" dirty="0">
                <a:ln>
                  <a:noFill/>
                </a:ln>
                <a:solidFill>
                  <a:schemeClr val="tx1"/>
                </a:solidFill>
                <a:effectLst/>
                <a:latin typeface="+mj-lt"/>
              </a:rPr>
              <a:t>customer</a:t>
            </a:r>
            <a:r>
              <a:rPr kumimoji="0" lang="en-US" altLang="en-US" sz="2800" b="0" i="0" u="none" strike="noStrike" cap="none" normalizeH="0" baseline="0" dirty="0">
                <a:ln>
                  <a:noFill/>
                </a:ln>
                <a:solidFill>
                  <a:schemeClr val="tx1"/>
                </a:solidFill>
                <a:effectLst/>
                <a:latin typeface="+mj-lt"/>
              </a:rPr>
              <a:t> and </a:t>
            </a:r>
            <a:r>
              <a:rPr kumimoji="0" lang="en-US" altLang="en-US" sz="2800" b="1" i="0" u="none" strike="noStrike" cap="none" normalizeH="0" baseline="0" dirty="0">
                <a:ln>
                  <a:noFill/>
                </a:ln>
                <a:solidFill>
                  <a:schemeClr val="tx1"/>
                </a:solidFill>
                <a:effectLst/>
                <a:latin typeface="+mj-lt"/>
              </a:rPr>
              <a:t>staff</a:t>
            </a:r>
            <a:r>
              <a:rPr kumimoji="0" lang="en-US" altLang="en-US" sz="2800" b="0" i="0" u="none" strike="noStrike" cap="none" normalizeH="0" baseline="0" dirty="0">
                <a:ln>
                  <a:noFill/>
                </a:ln>
                <a:solidFill>
                  <a:schemeClr val="tx1"/>
                </a:solidFill>
                <a:effectLst/>
                <a:latin typeface="+mj-lt"/>
              </a:rPr>
              <a:t> records are considered, even if payment is missing (hypothetically).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Retrieves customer's name, email, payment ID, staff name, and amount.</a:t>
            </a:r>
          </a:p>
        </p:txBody>
      </p:sp>
    </p:spTree>
    <p:extLst>
      <p:ext uri="{BB962C8B-B14F-4D97-AF65-F5344CB8AC3E}">
        <p14:creationId xmlns:p14="http://schemas.microsoft.com/office/powerpoint/2010/main" val="3073789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15A01-9E9C-A490-5DAB-B77CD374E0B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43499AAD-0F2F-530F-74DA-DCCEC3ED5CCE}"/>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C9E48B79-C186-DCC7-111A-3C2641CA2491}"/>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JOIN Tasks</a:t>
            </a:r>
          </a:p>
        </p:txBody>
      </p:sp>
      <p:sp>
        <p:nvSpPr>
          <p:cNvPr id="2" name="Rectangle 1">
            <a:extLst>
              <a:ext uri="{FF2B5EF4-FFF2-40B4-BE49-F238E27FC236}">
                <a16:creationId xmlns:a16="http://schemas.microsoft.com/office/drawing/2014/main" id="{E46D10AF-4FE7-285D-50EB-9FDB098D1891}"/>
              </a:ext>
            </a:extLst>
          </p:cNvPr>
          <p:cNvSpPr>
            <a:spLocks noChangeArrowheads="1"/>
          </p:cNvSpPr>
          <p:nvPr/>
        </p:nvSpPr>
        <p:spPr bwMode="auto">
          <a:xfrm>
            <a:off x="0" y="5292014"/>
            <a:ext cx="6707285" cy="67185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Execute it. We can export it as a csv file.</a:t>
            </a:r>
          </a:p>
        </p:txBody>
      </p:sp>
      <p:pic>
        <p:nvPicPr>
          <p:cNvPr id="8" name="Picture 7">
            <a:extLst>
              <a:ext uri="{FF2B5EF4-FFF2-40B4-BE49-F238E27FC236}">
                <a16:creationId xmlns:a16="http://schemas.microsoft.com/office/drawing/2014/main" id="{5A4F7352-A7E5-5753-AF61-1E90FB19A5BD}"/>
              </a:ext>
            </a:extLst>
          </p:cNvPr>
          <p:cNvPicPr>
            <a:picLocks noChangeAspect="1"/>
          </p:cNvPicPr>
          <p:nvPr/>
        </p:nvPicPr>
        <p:blipFill>
          <a:blip r:embed="rId2"/>
          <a:srcRect r="29166" b="27778"/>
          <a:stretch/>
        </p:blipFill>
        <p:spPr>
          <a:xfrm>
            <a:off x="0" y="857249"/>
            <a:ext cx="7696200" cy="4413997"/>
          </a:xfrm>
          <a:prstGeom prst="rect">
            <a:avLst/>
          </a:prstGeom>
        </p:spPr>
      </p:pic>
    </p:spTree>
    <p:extLst>
      <p:ext uri="{BB962C8B-B14F-4D97-AF65-F5344CB8AC3E}">
        <p14:creationId xmlns:p14="http://schemas.microsoft.com/office/powerpoint/2010/main" val="2867146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56563-5C13-6C39-A4FA-7806484D5AF8}"/>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D73D7FF-70CA-8736-A46E-A14D8095841B}"/>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pic>
        <p:nvPicPr>
          <p:cNvPr id="6" name="Picture 5">
            <a:extLst>
              <a:ext uri="{FF2B5EF4-FFF2-40B4-BE49-F238E27FC236}">
                <a16:creationId xmlns:a16="http://schemas.microsoft.com/office/drawing/2014/main" id="{26C721B3-B68F-25F2-595C-0D904009D06D}"/>
              </a:ext>
            </a:extLst>
          </p:cNvPr>
          <p:cNvPicPr>
            <a:picLocks noChangeAspect="1"/>
          </p:cNvPicPr>
          <p:nvPr/>
        </p:nvPicPr>
        <p:blipFill>
          <a:blip r:embed="rId2"/>
          <a:srcRect r="34166" b="11481"/>
          <a:stretch/>
        </p:blipFill>
        <p:spPr>
          <a:xfrm>
            <a:off x="2775139" y="2041045"/>
            <a:ext cx="6368861" cy="4816955"/>
          </a:xfrm>
          <a:prstGeom prst="rect">
            <a:avLst/>
          </a:prstGeom>
        </p:spPr>
      </p:pic>
      <p:sp>
        <p:nvSpPr>
          <p:cNvPr id="2" name="Rectangle 1">
            <a:extLst>
              <a:ext uri="{FF2B5EF4-FFF2-40B4-BE49-F238E27FC236}">
                <a16:creationId xmlns:a16="http://schemas.microsoft.com/office/drawing/2014/main" id="{D1C0E379-FE77-FFA6-A305-EFF2A00E40AD}"/>
              </a:ext>
            </a:extLst>
          </p:cNvPr>
          <p:cNvSpPr>
            <a:spLocks noChangeArrowheads="1"/>
          </p:cNvSpPr>
          <p:nvPr/>
        </p:nvSpPr>
        <p:spPr bwMode="auto">
          <a:xfrm>
            <a:off x="-17208" y="0"/>
            <a:ext cx="9161208" cy="3495188"/>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lang="en-US" sz="2500" dirty="0">
                <a:latin typeface="+mj-lt"/>
              </a:rPr>
              <a:t>The query successfully connects </a:t>
            </a:r>
            <a:r>
              <a:rPr lang="en-US" sz="2500" b="1" dirty="0">
                <a:latin typeface="+mj-lt"/>
              </a:rPr>
              <a:t>customer details</a:t>
            </a:r>
            <a:r>
              <a:rPr lang="en-US" sz="2500" dirty="0">
                <a:latin typeface="+mj-lt"/>
              </a:rPr>
              <a:t>, </a:t>
            </a:r>
            <a:r>
              <a:rPr lang="en-US" sz="2500" b="1" dirty="0">
                <a:latin typeface="+mj-lt"/>
              </a:rPr>
              <a:t>payment information</a:t>
            </a:r>
            <a:r>
              <a:rPr lang="en-US" sz="2500" dirty="0">
                <a:latin typeface="+mj-lt"/>
              </a:rPr>
              <a:t>, and </a:t>
            </a:r>
            <a:r>
              <a:rPr lang="en-US" sz="2500" b="1" dirty="0">
                <a:latin typeface="+mj-lt"/>
              </a:rPr>
              <a:t>staff members</a:t>
            </a:r>
            <a:r>
              <a:rPr lang="en-US" sz="2500" dirty="0">
                <a:latin typeface="+mj-lt"/>
              </a:rPr>
              <a:t> handling the transactions. The use of </a:t>
            </a:r>
            <a:r>
              <a:rPr lang="en-US" sz="2500" b="1" dirty="0">
                <a:latin typeface="+mj-lt"/>
              </a:rPr>
              <a:t>RIGHT JOIN</a:t>
            </a:r>
            <a:r>
              <a:rPr lang="en-US" sz="2500" dirty="0">
                <a:latin typeface="+mj-lt"/>
              </a:rPr>
              <a:t> ensures that all </a:t>
            </a:r>
            <a:r>
              <a:rPr lang="en-US" sz="2500" b="1" dirty="0">
                <a:latin typeface="+mj-lt"/>
              </a:rPr>
              <a:t>staff and customer records</a:t>
            </a:r>
            <a:r>
              <a:rPr lang="en-US" sz="2500" dirty="0">
                <a:latin typeface="+mj-lt"/>
              </a:rPr>
              <a:t> are included, even if some have </a:t>
            </a:r>
            <a:r>
              <a:rPr lang="en-US" sz="2500" b="1" dirty="0">
                <a:latin typeface="+mj-lt"/>
              </a:rPr>
              <a:t>no associated payment records</a:t>
            </a:r>
            <a:r>
              <a:rPr lang="en-US" sz="2500" dirty="0">
                <a:latin typeface="+mj-lt"/>
              </a:rPr>
              <a:t>, which helps identify customers or staff with missing or pending transactions.</a:t>
            </a:r>
            <a:endParaRPr kumimoji="0" lang="en-US" altLang="en-US" sz="25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547129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236BA-C02F-8CE9-D61D-539E89AB2F90}"/>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643AC155-D459-FA3C-1D7B-19C9507CEA41}"/>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70E90BBA-203E-87B3-2482-40418CAEBFF2}"/>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Quick Summary</a:t>
            </a:r>
          </a:p>
        </p:txBody>
      </p:sp>
      <p:graphicFrame>
        <p:nvGraphicFramePr>
          <p:cNvPr id="2" name="Table 1">
            <a:extLst>
              <a:ext uri="{FF2B5EF4-FFF2-40B4-BE49-F238E27FC236}">
                <a16:creationId xmlns:a16="http://schemas.microsoft.com/office/drawing/2014/main" id="{83704595-C1B7-7DFD-8A5B-867645D70478}"/>
              </a:ext>
            </a:extLst>
          </p:cNvPr>
          <p:cNvGraphicFramePr>
            <a:graphicFrameLocks noGrp="1"/>
          </p:cNvGraphicFramePr>
          <p:nvPr>
            <p:extLst>
              <p:ext uri="{D42A27DB-BD31-4B8C-83A1-F6EECF244321}">
                <p14:modId xmlns:p14="http://schemas.microsoft.com/office/powerpoint/2010/main" val="2645306731"/>
              </p:ext>
            </p:extLst>
          </p:nvPr>
        </p:nvGraphicFramePr>
        <p:xfrm>
          <a:off x="16404" y="1143000"/>
          <a:ext cx="9144000" cy="5221732"/>
        </p:xfrm>
        <a:graphic>
          <a:graphicData uri="http://schemas.openxmlformats.org/drawingml/2006/table">
            <a:tbl>
              <a:tblPr>
                <a:tableStyleId>{ED083AE6-46FA-4A59-8FB0-9F97EB10719F}</a:tableStyleId>
              </a:tblPr>
              <a:tblGrid>
                <a:gridCol w="1295400">
                  <a:extLst>
                    <a:ext uri="{9D8B030D-6E8A-4147-A177-3AD203B41FA5}">
                      <a16:colId xmlns:a16="http://schemas.microsoft.com/office/drawing/2014/main" val="2208498822"/>
                    </a:ext>
                  </a:extLst>
                </a:gridCol>
                <a:gridCol w="2590800">
                  <a:extLst>
                    <a:ext uri="{9D8B030D-6E8A-4147-A177-3AD203B41FA5}">
                      <a16:colId xmlns:a16="http://schemas.microsoft.com/office/drawing/2014/main" val="2094112039"/>
                    </a:ext>
                  </a:extLst>
                </a:gridCol>
                <a:gridCol w="2115741">
                  <a:extLst>
                    <a:ext uri="{9D8B030D-6E8A-4147-A177-3AD203B41FA5}">
                      <a16:colId xmlns:a16="http://schemas.microsoft.com/office/drawing/2014/main" val="39943826"/>
                    </a:ext>
                  </a:extLst>
                </a:gridCol>
                <a:gridCol w="3142059">
                  <a:extLst>
                    <a:ext uri="{9D8B030D-6E8A-4147-A177-3AD203B41FA5}">
                      <a16:colId xmlns:a16="http://schemas.microsoft.com/office/drawing/2014/main" val="2347125187"/>
                    </a:ext>
                  </a:extLst>
                </a:gridCol>
              </a:tblGrid>
              <a:tr h="0">
                <a:tc>
                  <a:txBody>
                    <a:bodyPr/>
                    <a:lstStyle/>
                    <a:p>
                      <a:pPr>
                        <a:lnSpc>
                          <a:spcPct val="150000"/>
                        </a:lnSpc>
                      </a:pPr>
                      <a:r>
                        <a:rPr lang="en-US" sz="2800" b="1" dirty="0"/>
                        <a:t>Query</a:t>
                      </a:r>
                      <a:endParaRPr lang="en-US" sz="2800" dirty="0"/>
                    </a:p>
                  </a:txBody>
                  <a:tcPr anchor="ctr">
                    <a:solidFill>
                      <a:schemeClr val="accent4">
                        <a:lumMod val="20000"/>
                        <a:lumOff val="80000"/>
                      </a:schemeClr>
                    </a:solidFill>
                  </a:tcPr>
                </a:tc>
                <a:tc>
                  <a:txBody>
                    <a:bodyPr/>
                    <a:lstStyle/>
                    <a:p>
                      <a:pPr>
                        <a:lnSpc>
                          <a:spcPct val="150000"/>
                        </a:lnSpc>
                      </a:pPr>
                      <a:r>
                        <a:rPr lang="en-US" sz="2800" b="1" dirty="0"/>
                        <a:t>Tables Used</a:t>
                      </a:r>
                      <a:endParaRPr lang="en-US" sz="2800" dirty="0"/>
                    </a:p>
                  </a:txBody>
                  <a:tcPr anchor="ctr">
                    <a:solidFill>
                      <a:schemeClr val="accent4">
                        <a:lumMod val="20000"/>
                        <a:lumOff val="80000"/>
                      </a:schemeClr>
                    </a:solidFill>
                  </a:tcPr>
                </a:tc>
                <a:tc>
                  <a:txBody>
                    <a:bodyPr/>
                    <a:lstStyle/>
                    <a:p>
                      <a:pPr>
                        <a:lnSpc>
                          <a:spcPct val="150000"/>
                        </a:lnSpc>
                      </a:pPr>
                      <a:r>
                        <a:rPr lang="en-US" sz="2800" b="1" dirty="0"/>
                        <a:t>Type of JOIN</a:t>
                      </a:r>
                      <a:endParaRPr lang="en-US" sz="2800" dirty="0"/>
                    </a:p>
                  </a:txBody>
                  <a:tcPr anchor="ctr">
                    <a:solidFill>
                      <a:schemeClr val="accent4">
                        <a:lumMod val="20000"/>
                        <a:lumOff val="80000"/>
                      </a:schemeClr>
                    </a:solidFill>
                  </a:tcPr>
                </a:tc>
                <a:tc>
                  <a:txBody>
                    <a:bodyPr/>
                    <a:lstStyle/>
                    <a:p>
                      <a:pPr>
                        <a:lnSpc>
                          <a:spcPct val="150000"/>
                        </a:lnSpc>
                      </a:pPr>
                      <a:r>
                        <a:rPr lang="en-US" sz="2800" b="1" dirty="0"/>
                        <a:t>Focus</a:t>
                      </a:r>
                      <a:endParaRPr lang="en-US" sz="2800" dirty="0"/>
                    </a:p>
                  </a:txBody>
                  <a:tcPr anchor="ctr">
                    <a:solidFill>
                      <a:schemeClr val="accent4">
                        <a:lumMod val="20000"/>
                        <a:lumOff val="80000"/>
                      </a:schemeClr>
                    </a:solidFill>
                  </a:tcPr>
                </a:tc>
                <a:extLst>
                  <a:ext uri="{0D108BD9-81ED-4DB2-BD59-A6C34878D82A}">
                    <a16:rowId xmlns:a16="http://schemas.microsoft.com/office/drawing/2014/main" val="1296026182"/>
                  </a:ext>
                </a:extLst>
              </a:tr>
              <a:tr h="0">
                <a:tc>
                  <a:txBody>
                    <a:bodyPr/>
                    <a:lstStyle/>
                    <a:p>
                      <a:pPr>
                        <a:lnSpc>
                          <a:spcPct val="150000"/>
                        </a:lnSpc>
                      </a:pPr>
                      <a:r>
                        <a:rPr lang="en-US" sz="2800" dirty="0"/>
                        <a:t>Task 1</a:t>
                      </a:r>
                    </a:p>
                  </a:txBody>
                  <a:tcPr anchor="ctr"/>
                </a:tc>
                <a:tc>
                  <a:txBody>
                    <a:bodyPr/>
                    <a:lstStyle/>
                    <a:p>
                      <a:pPr>
                        <a:lnSpc>
                          <a:spcPct val="150000"/>
                        </a:lnSpc>
                      </a:pPr>
                      <a:r>
                        <a:rPr lang="en-US" sz="2800"/>
                        <a:t>city, country</a:t>
                      </a:r>
                    </a:p>
                  </a:txBody>
                  <a:tcPr anchor="ctr"/>
                </a:tc>
                <a:tc>
                  <a:txBody>
                    <a:bodyPr/>
                    <a:lstStyle/>
                    <a:p>
                      <a:pPr>
                        <a:lnSpc>
                          <a:spcPct val="150000"/>
                        </a:lnSpc>
                      </a:pPr>
                      <a:r>
                        <a:rPr lang="en-US" sz="2800"/>
                        <a:t>INNER JOIN (normal JOIN)</a:t>
                      </a:r>
                    </a:p>
                  </a:txBody>
                  <a:tcPr anchor="ctr"/>
                </a:tc>
                <a:tc>
                  <a:txBody>
                    <a:bodyPr/>
                    <a:lstStyle/>
                    <a:p>
                      <a:pPr>
                        <a:lnSpc>
                          <a:spcPct val="150000"/>
                        </a:lnSpc>
                      </a:pPr>
                      <a:r>
                        <a:rPr lang="en-US" sz="2800"/>
                        <a:t>Match cities with their countries</a:t>
                      </a:r>
                    </a:p>
                  </a:txBody>
                  <a:tcPr anchor="ctr"/>
                </a:tc>
                <a:extLst>
                  <a:ext uri="{0D108BD9-81ED-4DB2-BD59-A6C34878D82A}">
                    <a16:rowId xmlns:a16="http://schemas.microsoft.com/office/drawing/2014/main" val="3962928470"/>
                  </a:ext>
                </a:extLst>
              </a:tr>
              <a:tr h="0">
                <a:tc>
                  <a:txBody>
                    <a:bodyPr/>
                    <a:lstStyle/>
                    <a:p>
                      <a:pPr>
                        <a:lnSpc>
                          <a:spcPct val="150000"/>
                        </a:lnSpc>
                      </a:pPr>
                      <a:r>
                        <a:rPr lang="en-US" sz="2800" dirty="0"/>
                        <a:t>Task 2</a:t>
                      </a:r>
                    </a:p>
                  </a:txBody>
                  <a:tcPr anchor="ctr"/>
                </a:tc>
                <a:tc>
                  <a:txBody>
                    <a:bodyPr/>
                    <a:lstStyle/>
                    <a:p>
                      <a:pPr>
                        <a:lnSpc>
                          <a:spcPct val="150000"/>
                        </a:lnSpc>
                      </a:pPr>
                      <a:r>
                        <a:rPr lang="en-US" sz="2800"/>
                        <a:t>film, film_actor, actor</a:t>
                      </a:r>
                    </a:p>
                  </a:txBody>
                  <a:tcPr anchor="ctr"/>
                </a:tc>
                <a:tc>
                  <a:txBody>
                    <a:bodyPr/>
                    <a:lstStyle/>
                    <a:p>
                      <a:pPr>
                        <a:lnSpc>
                          <a:spcPct val="150000"/>
                        </a:lnSpc>
                      </a:pPr>
                      <a:r>
                        <a:rPr lang="en-US" sz="2800"/>
                        <a:t>LEFT JOIN</a:t>
                      </a:r>
                    </a:p>
                  </a:txBody>
                  <a:tcPr anchor="ctr"/>
                </a:tc>
                <a:tc>
                  <a:txBody>
                    <a:bodyPr/>
                    <a:lstStyle/>
                    <a:p>
                      <a:pPr>
                        <a:lnSpc>
                          <a:spcPct val="150000"/>
                        </a:lnSpc>
                      </a:pPr>
                      <a:r>
                        <a:rPr lang="en-US" sz="2800"/>
                        <a:t>List all films even if missing actors</a:t>
                      </a:r>
                    </a:p>
                  </a:txBody>
                  <a:tcPr anchor="ctr"/>
                </a:tc>
                <a:extLst>
                  <a:ext uri="{0D108BD9-81ED-4DB2-BD59-A6C34878D82A}">
                    <a16:rowId xmlns:a16="http://schemas.microsoft.com/office/drawing/2014/main" val="4101707223"/>
                  </a:ext>
                </a:extLst>
              </a:tr>
              <a:tr h="0">
                <a:tc>
                  <a:txBody>
                    <a:bodyPr/>
                    <a:lstStyle/>
                    <a:p>
                      <a:pPr>
                        <a:lnSpc>
                          <a:spcPct val="150000"/>
                        </a:lnSpc>
                      </a:pPr>
                      <a:r>
                        <a:rPr lang="en-US" sz="2800" dirty="0"/>
                        <a:t>Task 3</a:t>
                      </a:r>
                    </a:p>
                  </a:txBody>
                  <a:tcPr anchor="ctr"/>
                </a:tc>
                <a:tc>
                  <a:txBody>
                    <a:bodyPr/>
                    <a:lstStyle/>
                    <a:p>
                      <a:pPr>
                        <a:lnSpc>
                          <a:spcPct val="150000"/>
                        </a:lnSpc>
                      </a:pPr>
                      <a:r>
                        <a:rPr lang="en-US" sz="2800"/>
                        <a:t>customer, payment, staff</a:t>
                      </a:r>
                    </a:p>
                  </a:txBody>
                  <a:tcPr anchor="ctr"/>
                </a:tc>
                <a:tc>
                  <a:txBody>
                    <a:bodyPr/>
                    <a:lstStyle/>
                    <a:p>
                      <a:pPr>
                        <a:lnSpc>
                          <a:spcPct val="150000"/>
                        </a:lnSpc>
                      </a:pPr>
                      <a:r>
                        <a:rPr lang="en-US" sz="2800"/>
                        <a:t>RIGHT JOIN</a:t>
                      </a:r>
                    </a:p>
                  </a:txBody>
                  <a:tcPr anchor="ctr"/>
                </a:tc>
                <a:tc>
                  <a:txBody>
                    <a:bodyPr/>
                    <a:lstStyle/>
                    <a:p>
                      <a:pPr>
                        <a:lnSpc>
                          <a:spcPct val="150000"/>
                        </a:lnSpc>
                      </a:pPr>
                      <a:r>
                        <a:rPr lang="en-US" sz="2800" dirty="0"/>
                        <a:t>List customers, payments, and staff</a:t>
                      </a:r>
                    </a:p>
                  </a:txBody>
                  <a:tcPr anchor="ctr"/>
                </a:tc>
                <a:extLst>
                  <a:ext uri="{0D108BD9-81ED-4DB2-BD59-A6C34878D82A}">
                    <a16:rowId xmlns:a16="http://schemas.microsoft.com/office/drawing/2014/main" val="2118396826"/>
                  </a:ext>
                </a:extLst>
              </a:tr>
            </a:tbl>
          </a:graphicData>
        </a:graphic>
      </p:graphicFrame>
    </p:spTree>
    <p:extLst>
      <p:ext uri="{BB962C8B-B14F-4D97-AF65-F5344CB8AC3E}">
        <p14:creationId xmlns:p14="http://schemas.microsoft.com/office/powerpoint/2010/main" val="408080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FB88-6CF3-FFAA-5B08-E3428DAF015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64DBBC44-ECB2-6448-E84D-1190728B0F36}"/>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1950C904-E933-20A7-8C09-988B81805F27}"/>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Bonus Tip</a:t>
            </a:r>
          </a:p>
        </p:txBody>
      </p:sp>
      <p:sp>
        <p:nvSpPr>
          <p:cNvPr id="3" name="Rectangle 1">
            <a:extLst>
              <a:ext uri="{FF2B5EF4-FFF2-40B4-BE49-F238E27FC236}">
                <a16:creationId xmlns:a16="http://schemas.microsoft.com/office/drawing/2014/main" id="{110CBE4C-1C34-9289-3765-BA227A60C463}"/>
              </a:ext>
            </a:extLst>
          </p:cNvPr>
          <p:cNvSpPr>
            <a:spLocks noChangeArrowheads="1"/>
          </p:cNvSpPr>
          <p:nvPr/>
        </p:nvSpPr>
        <p:spPr bwMode="auto">
          <a:xfrm>
            <a:off x="40985" y="1477248"/>
            <a:ext cx="9144000"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Always </a:t>
            </a:r>
            <a:r>
              <a:rPr kumimoji="0" lang="en-US" altLang="en-US" sz="2800" b="1" i="0" u="none" strike="noStrike" cap="none" normalizeH="0" baseline="0" dirty="0">
                <a:ln>
                  <a:noFill/>
                </a:ln>
                <a:solidFill>
                  <a:schemeClr val="tx1"/>
                </a:solidFill>
                <a:effectLst/>
                <a:latin typeface="+mj-lt"/>
              </a:rPr>
              <a:t>specify table names</a:t>
            </a:r>
            <a:r>
              <a:rPr kumimoji="0" lang="en-US" altLang="en-US" sz="2800" b="0" i="0" u="none" strike="noStrike" cap="none" normalizeH="0" baseline="0" dirty="0">
                <a:ln>
                  <a:noFill/>
                </a:ln>
                <a:solidFill>
                  <a:schemeClr val="tx1"/>
                </a:solidFill>
                <a:effectLst/>
                <a:latin typeface="+mj-lt"/>
              </a:rPr>
              <a:t> when fields have the same name in different tables (e.g., </a:t>
            </a:r>
            <a:r>
              <a:rPr kumimoji="0" lang="en-US" altLang="en-US" sz="2800" b="0" i="0" u="none" strike="noStrike" cap="none" normalizeH="0" baseline="0" dirty="0" err="1">
                <a:ln>
                  <a:noFill/>
                </a:ln>
                <a:solidFill>
                  <a:schemeClr val="tx1"/>
                </a:solidFill>
                <a:effectLst/>
                <a:latin typeface="+mj-lt"/>
              </a:rPr>
              <a:t>customer.first_name</a:t>
            </a:r>
            <a:r>
              <a:rPr kumimoji="0" lang="en-US" altLang="en-US" sz="2800" b="0" i="0" u="none" strike="noStrike" cap="none" normalizeH="0" baseline="0" dirty="0">
                <a:ln>
                  <a:noFill/>
                </a:ln>
                <a:solidFill>
                  <a:schemeClr val="tx1"/>
                </a:solidFill>
                <a:effectLst/>
                <a:latin typeface="+mj-lt"/>
              </a:rPr>
              <a:t> vs </a:t>
            </a:r>
            <a:r>
              <a:rPr kumimoji="0" lang="en-US" altLang="en-US" sz="2800" b="0" i="0" u="none" strike="noStrike" cap="none" normalizeH="0" baseline="0" dirty="0" err="1">
                <a:ln>
                  <a:noFill/>
                </a:ln>
                <a:solidFill>
                  <a:schemeClr val="tx1"/>
                </a:solidFill>
                <a:effectLst/>
                <a:latin typeface="+mj-lt"/>
              </a:rPr>
              <a:t>staff.first_name</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Always </a:t>
            </a:r>
            <a:r>
              <a:rPr kumimoji="0" lang="en-US" altLang="en-US" sz="2800" b="1" i="0" u="none" strike="noStrike" cap="none" normalizeH="0" baseline="0" dirty="0">
                <a:ln>
                  <a:noFill/>
                </a:ln>
                <a:solidFill>
                  <a:schemeClr val="tx1"/>
                </a:solidFill>
                <a:effectLst/>
                <a:latin typeface="+mj-lt"/>
              </a:rPr>
              <a:t>check</a:t>
            </a:r>
            <a:r>
              <a:rPr kumimoji="0" lang="en-US" altLang="en-US" sz="2800" b="0" i="0" u="none" strike="noStrike" cap="none" normalizeH="0" baseline="0" dirty="0">
                <a:ln>
                  <a:noFill/>
                </a:ln>
                <a:solidFill>
                  <a:schemeClr val="tx1"/>
                </a:solidFill>
                <a:effectLst/>
                <a:latin typeface="+mj-lt"/>
              </a:rPr>
              <a:t> if you need LEFT JOIN, RIGHT JOIN, or INNER JOIN depending on whether you want </a:t>
            </a:r>
            <a:r>
              <a:rPr kumimoji="0" lang="en-US" altLang="en-US" sz="2800" b="1" i="0" u="none" strike="noStrike" cap="none" normalizeH="0" baseline="0" dirty="0">
                <a:ln>
                  <a:noFill/>
                </a:ln>
                <a:solidFill>
                  <a:schemeClr val="tx1"/>
                </a:solidFill>
                <a:effectLst/>
                <a:latin typeface="+mj-lt"/>
              </a:rPr>
              <a:t>all records or only matching records</a:t>
            </a:r>
            <a:r>
              <a:rPr kumimoji="0" lang="en-US" altLang="en-US" sz="2800" b="0" i="0" u="none" strike="noStrike" cap="none" normalizeH="0" baseline="0" dirty="0">
                <a:ln>
                  <a:noFill/>
                </a:ln>
                <a:solidFill>
                  <a:schemeClr val="tx1"/>
                </a:solidFill>
                <a:effectLst/>
                <a:latin typeface="+mj-lt"/>
              </a:rPr>
              <a:t>.</a:t>
            </a:r>
          </a:p>
        </p:txBody>
      </p:sp>
    </p:spTree>
    <p:extLst>
      <p:ext uri="{BB962C8B-B14F-4D97-AF65-F5344CB8AC3E}">
        <p14:creationId xmlns:p14="http://schemas.microsoft.com/office/powerpoint/2010/main" val="113110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53B16-DF61-047D-55FE-C981C02F9AD0}"/>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47AA9FE8-3AC0-0DEC-80A6-6BC73371DE1D}"/>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FFB2E5AA-7AFD-B9B7-F398-31323789043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Aggregate Functions</a:t>
            </a:r>
          </a:p>
        </p:txBody>
      </p:sp>
      <p:sp>
        <p:nvSpPr>
          <p:cNvPr id="3" name="Rectangle 1">
            <a:extLst>
              <a:ext uri="{FF2B5EF4-FFF2-40B4-BE49-F238E27FC236}">
                <a16:creationId xmlns:a16="http://schemas.microsoft.com/office/drawing/2014/main" id="{FCEC15BC-4D5E-AF3D-F99B-3DD7731CFA69}"/>
              </a:ext>
            </a:extLst>
          </p:cNvPr>
          <p:cNvSpPr>
            <a:spLocks noChangeArrowheads="1"/>
          </p:cNvSpPr>
          <p:nvPr/>
        </p:nvSpPr>
        <p:spPr bwMode="auto">
          <a:xfrm>
            <a:off x="0" y="1219200"/>
            <a:ext cx="9144000"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Task 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How many films are associated with rating ‘PG’?</a:t>
            </a:r>
            <a:endParaRPr kumimoji="0" lang="en-US" altLang="en-US"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Step-by-Step:</a:t>
            </a:r>
            <a:endParaRPr kumimoji="0" lang="en-US" altLang="en-US" sz="2800" b="0" i="0" u="none" strike="noStrike" cap="none" normalizeH="0" baseline="0" dirty="0">
              <a:ln>
                <a:noFill/>
              </a:ln>
              <a:solidFill>
                <a:schemeClr val="tx1"/>
              </a:solidFill>
              <a:effectLst/>
              <a:latin typeface="+mj-lt"/>
            </a:endParaRPr>
          </a:p>
          <a:p>
            <a:pPr marL="808038"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We query the film table.</a:t>
            </a:r>
          </a:p>
          <a:p>
            <a:pPr marL="808038"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Use COUNT(*) to count the number of rows where rating = 'PG'.</a:t>
            </a:r>
          </a:p>
        </p:txBody>
      </p:sp>
      <p:pic>
        <p:nvPicPr>
          <p:cNvPr id="6" name="Picture 5">
            <a:extLst>
              <a:ext uri="{FF2B5EF4-FFF2-40B4-BE49-F238E27FC236}">
                <a16:creationId xmlns:a16="http://schemas.microsoft.com/office/drawing/2014/main" id="{3C082345-3F29-9208-DA54-D320B9BAD457}"/>
              </a:ext>
            </a:extLst>
          </p:cNvPr>
          <p:cNvPicPr>
            <a:picLocks noChangeAspect="1"/>
          </p:cNvPicPr>
          <p:nvPr/>
        </p:nvPicPr>
        <p:blipFill>
          <a:blip r:embed="rId2"/>
          <a:srcRect r="82458" b="83212"/>
          <a:stretch/>
        </p:blipFill>
        <p:spPr>
          <a:xfrm>
            <a:off x="4495800" y="4329044"/>
            <a:ext cx="4648200" cy="2502237"/>
          </a:xfrm>
          <a:prstGeom prst="rect">
            <a:avLst/>
          </a:prstGeom>
        </p:spPr>
      </p:pic>
      <p:sp>
        <p:nvSpPr>
          <p:cNvPr id="7" name="Rectangle: Rounded Corners 6">
            <a:extLst>
              <a:ext uri="{FF2B5EF4-FFF2-40B4-BE49-F238E27FC236}">
                <a16:creationId xmlns:a16="http://schemas.microsoft.com/office/drawing/2014/main" id="{57DC9E6E-83AB-D57F-437E-653632984893}"/>
              </a:ext>
            </a:extLst>
          </p:cNvPr>
          <p:cNvSpPr/>
          <p:nvPr/>
        </p:nvSpPr>
        <p:spPr>
          <a:xfrm>
            <a:off x="4700649" y="5635344"/>
            <a:ext cx="524829" cy="533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78950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75FF-B556-1426-1D1B-05D753E4018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26DA746-3AD5-41AD-F0BF-BC2925652574}"/>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C6CE4311-0241-7560-115A-61F19F4CD56C}"/>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Aggregate Functions</a:t>
            </a:r>
          </a:p>
        </p:txBody>
      </p:sp>
      <p:pic>
        <p:nvPicPr>
          <p:cNvPr id="6" name="Picture 5">
            <a:extLst>
              <a:ext uri="{FF2B5EF4-FFF2-40B4-BE49-F238E27FC236}">
                <a16:creationId xmlns:a16="http://schemas.microsoft.com/office/drawing/2014/main" id="{AAF985C3-53C7-36C6-73CB-66D141BE1416}"/>
              </a:ext>
            </a:extLst>
          </p:cNvPr>
          <p:cNvPicPr>
            <a:picLocks noChangeAspect="1"/>
          </p:cNvPicPr>
          <p:nvPr/>
        </p:nvPicPr>
        <p:blipFill>
          <a:blip r:embed="rId2"/>
          <a:srcRect r="24166" b="45556"/>
          <a:stretch/>
        </p:blipFill>
        <p:spPr>
          <a:xfrm>
            <a:off x="35047" y="1533715"/>
            <a:ext cx="9056914" cy="3657600"/>
          </a:xfrm>
          <a:prstGeom prst="rect">
            <a:avLst/>
          </a:prstGeom>
        </p:spPr>
      </p:pic>
      <p:sp>
        <p:nvSpPr>
          <p:cNvPr id="7" name="Rectangle 1">
            <a:extLst>
              <a:ext uri="{FF2B5EF4-FFF2-40B4-BE49-F238E27FC236}">
                <a16:creationId xmlns:a16="http://schemas.microsoft.com/office/drawing/2014/main" id="{25015433-2D3B-43E7-CD4A-B5C239E81CE7}"/>
              </a:ext>
            </a:extLst>
          </p:cNvPr>
          <p:cNvSpPr>
            <a:spLocks noChangeArrowheads="1"/>
          </p:cNvSpPr>
          <p:nvPr/>
        </p:nvSpPr>
        <p:spPr bwMode="auto">
          <a:xfrm>
            <a:off x="-15834" y="5324285"/>
            <a:ext cx="5791970" cy="6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Counts all films that have a 'PG' rating </a:t>
            </a:r>
          </a:p>
        </p:txBody>
      </p:sp>
    </p:spTree>
    <p:extLst>
      <p:ext uri="{BB962C8B-B14F-4D97-AF65-F5344CB8AC3E}">
        <p14:creationId xmlns:p14="http://schemas.microsoft.com/office/powerpoint/2010/main" val="188779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49601-2CCC-BD3C-EE7B-40AB3207379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8D3CD9A-D9C1-9516-7A09-D28245418C5D}"/>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object 3">
            <a:extLst>
              <a:ext uri="{FF2B5EF4-FFF2-40B4-BE49-F238E27FC236}">
                <a16:creationId xmlns:a16="http://schemas.microsoft.com/office/drawing/2014/main" id="{32B44043-A597-21E6-280F-AE2830E9C4B8}"/>
              </a:ext>
            </a:extLst>
          </p:cNvPr>
          <p:cNvSpPr txBox="1">
            <a:spLocks/>
          </p:cNvSpPr>
          <p:nvPr/>
        </p:nvSpPr>
        <p:spPr>
          <a:xfrm>
            <a:off x="-5938" y="0"/>
            <a:ext cx="5262880" cy="471805"/>
          </a:xfrm>
          <a:prstGeom prst="rect">
            <a:avLst/>
          </a:prstGeom>
        </p:spPr>
        <p:txBody>
          <a:bodyPr vert="horz" wrap="square" lIns="0" tIns="15875" rIns="0" bIns="0" rtlCol="0">
            <a:spAutoFit/>
          </a:bodyPr>
          <a:lstStyle>
            <a:lvl1pPr>
              <a:defRPr sz="2600" b="1" i="0">
                <a:solidFill>
                  <a:srgbClr val="3C3935"/>
                </a:solidFill>
                <a:latin typeface="Arial"/>
                <a:ea typeface="+mj-ea"/>
                <a:cs typeface="Arial"/>
              </a:defRPr>
            </a:lvl1pPr>
          </a:lstStyle>
          <a:p>
            <a:pPr marL="12700">
              <a:spcBef>
                <a:spcPts val="125"/>
              </a:spcBef>
            </a:pPr>
            <a:r>
              <a:rPr lang="en-US" sz="2900" dirty="0"/>
              <a:t>Week 8 – Lab 4</a:t>
            </a:r>
          </a:p>
        </p:txBody>
      </p:sp>
      <p:graphicFrame>
        <p:nvGraphicFramePr>
          <p:cNvPr id="7" name="Table 6">
            <a:extLst>
              <a:ext uri="{FF2B5EF4-FFF2-40B4-BE49-F238E27FC236}">
                <a16:creationId xmlns:a16="http://schemas.microsoft.com/office/drawing/2014/main" id="{723B1962-44C1-B358-359A-9981822BFB3A}"/>
              </a:ext>
            </a:extLst>
          </p:cNvPr>
          <p:cNvGraphicFramePr>
            <a:graphicFrameLocks noGrp="1"/>
          </p:cNvGraphicFramePr>
          <p:nvPr>
            <p:extLst>
              <p:ext uri="{D42A27DB-BD31-4B8C-83A1-F6EECF244321}">
                <p14:modId xmlns:p14="http://schemas.microsoft.com/office/powerpoint/2010/main" val="3895641629"/>
              </p:ext>
            </p:extLst>
          </p:nvPr>
        </p:nvGraphicFramePr>
        <p:xfrm>
          <a:off x="74062" y="1173163"/>
          <a:ext cx="8993738" cy="4048524"/>
        </p:xfrm>
        <a:graphic>
          <a:graphicData uri="http://schemas.openxmlformats.org/drawingml/2006/table">
            <a:tbl>
              <a:tblPr>
                <a:tableStyleId>{ED083AE6-46FA-4A59-8FB0-9F97EB10719F}</a:tableStyleId>
              </a:tblPr>
              <a:tblGrid>
                <a:gridCol w="1602338">
                  <a:extLst>
                    <a:ext uri="{9D8B030D-6E8A-4147-A177-3AD203B41FA5}">
                      <a16:colId xmlns:a16="http://schemas.microsoft.com/office/drawing/2014/main" val="3543250621"/>
                    </a:ext>
                  </a:extLst>
                </a:gridCol>
                <a:gridCol w="1524000">
                  <a:extLst>
                    <a:ext uri="{9D8B030D-6E8A-4147-A177-3AD203B41FA5}">
                      <a16:colId xmlns:a16="http://schemas.microsoft.com/office/drawing/2014/main" val="1038156237"/>
                    </a:ext>
                  </a:extLst>
                </a:gridCol>
                <a:gridCol w="1828800">
                  <a:extLst>
                    <a:ext uri="{9D8B030D-6E8A-4147-A177-3AD203B41FA5}">
                      <a16:colId xmlns:a16="http://schemas.microsoft.com/office/drawing/2014/main" val="1972535896"/>
                    </a:ext>
                  </a:extLst>
                </a:gridCol>
                <a:gridCol w="1600200">
                  <a:extLst>
                    <a:ext uri="{9D8B030D-6E8A-4147-A177-3AD203B41FA5}">
                      <a16:colId xmlns:a16="http://schemas.microsoft.com/office/drawing/2014/main" val="149181932"/>
                    </a:ext>
                  </a:extLst>
                </a:gridCol>
                <a:gridCol w="2438400">
                  <a:extLst>
                    <a:ext uri="{9D8B030D-6E8A-4147-A177-3AD203B41FA5}">
                      <a16:colId xmlns:a16="http://schemas.microsoft.com/office/drawing/2014/main" val="2592154443"/>
                    </a:ext>
                  </a:extLst>
                </a:gridCol>
              </a:tblGrid>
              <a:tr h="485431">
                <a:tc>
                  <a:txBody>
                    <a:bodyPr/>
                    <a:lstStyle/>
                    <a:p>
                      <a:r>
                        <a:rPr lang="en-US" sz="2800" b="1"/>
                        <a:t>Lab Session</a:t>
                      </a:r>
                      <a:endParaRPr lang="en-US" sz="2800"/>
                    </a:p>
                  </a:txBody>
                  <a:tcPr marL="69347" marR="69347" marT="34674" marB="34674" anchor="ctr"/>
                </a:tc>
                <a:tc>
                  <a:txBody>
                    <a:bodyPr/>
                    <a:lstStyle/>
                    <a:p>
                      <a:r>
                        <a:rPr lang="en-US" sz="2800" b="1"/>
                        <a:t>Topic</a:t>
                      </a:r>
                      <a:endParaRPr lang="en-US" sz="2800"/>
                    </a:p>
                  </a:txBody>
                  <a:tcPr marL="69347" marR="69347" marT="34674" marB="34674" anchor="ctr"/>
                </a:tc>
                <a:tc>
                  <a:txBody>
                    <a:bodyPr/>
                    <a:lstStyle/>
                    <a:p>
                      <a:r>
                        <a:rPr lang="en-US" sz="2800" b="1"/>
                        <a:t>Lab Type</a:t>
                      </a:r>
                      <a:endParaRPr lang="en-US" sz="2800"/>
                    </a:p>
                  </a:txBody>
                  <a:tcPr marL="69347" marR="69347" marT="34674" marB="34674" anchor="ctr"/>
                </a:tc>
                <a:tc>
                  <a:txBody>
                    <a:bodyPr/>
                    <a:lstStyle/>
                    <a:p>
                      <a:r>
                        <a:rPr lang="en-US" sz="2800" b="1" dirty="0"/>
                        <a:t>Saving Enabled?</a:t>
                      </a:r>
                      <a:endParaRPr lang="en-US" sz="2800" dirty="0"/>
                    </a:p>
                  </a:txBody>
                  <a:tcPr marL="69347" marR="69347" marT="34674" marB="34674" anchor="ctr"/>
                </a:tc>
                <a:tc>
                  <a:txBody>
                    <a:bodyPr/>
                    <a:lstStyle/>
                    <a:p>
                      <a:r>
                        <a:rPr lang="en-US" sz="2800" b="1"/>
                        <a:t>Notes</a:t>
                      </a:r>
                      <a:endParaRPr lang="en-US" sz="2800"/>
                    </a:p>
                  </a:txBody>
                  <a:tcPr marL="69347" marR="69347" marT="34674" marB="34674" anchor="ctr"/>
                </a:tc>
                <a:extLst>
                  <a:ext uri="{0D108BD9-81ED-4DB2-BD59-A6C34878D82A}">
                    <a16:rowId xmlns:a16="http://schemas.microsoft.com/office/drawing/2014/main" val="1356719452"/>
                  </a:ext>
                </a:extLst>
              </a:tr>
              <a:tr h="0">
                <a:tc>
                  <a:txBody>
                    <a:bodyPr/>
                    <a:lstStyle/>
                    <a:p>
                      <a:r>
                        <a:rPr lang="en-US" sz="2800" b="1"/>
                        <a:t>Lab 1 &amp; 2</a:t>
                      </a:r>
                      <a:endParaRPr lang="en-US" sz="2800"/>
                    </a:p>
                  </a:txBody>
                  <a:tcPr marL="69347" marR="69347" marT="34674" marB="34674" anchor="ctr"/>
                </a:tc>
                <a:tc>
                  <a:txBody>
                    <a:bodyPr/>
                    <a:lstStyle/>
                    <a:p>
                      <a:r>
                        <a:rPr lang="en-US" sz="2800"/>
                        <a:t>Setup + SQL Basics</a:t>
                      </a:r>
                    </a:p>
                  </a:txBody>
                  <a:tcPr marL="69347" marR="69347" marT="34674" marB="34674" anchor="ctr"/>
                </a:tc>
                <a:tc>
                  <a:txBody>
                    <a:bodyPr/>
                    <a:lstStyle/>
                    <a:p>
                      <a:r>
                        <a:rPr lang="en-US" sz="2800"/>
                        <a:t>Normal Lab (Skillable)</a:t>
                      </a:r>
                    </a:p>
                  </a:txBody>
                  <a:tcPr marL="69347" marR="69347" marT="34674" marB="34674" anchor="ctr"/>
                </a:tc>
                <a:tc>
                  <a:txBody>
                    <a:bodyPr/>
                    <a:lstStyle/>
                    <a:p>
                      <a:pPr marL="457200" indent="-457200">
                        <a:buFont typeface="Wingdings" panose="05000000000000000000" pitchFamily="2" charset="2"/>
                        <a:buChar char="ü"/>
                      </a:pPr>
                      <a:r>
                        <a:rPr lang="en-US" sz="2800" dirty="0"/>
                        <a:t>Yes</a:t>
                      </a:r>
                    </a:p>
                  </a:txBody>
                  <a:tcPr marL="69347" marR="69347" marT="34674" marB="34674" anchor="ctr"/>
                </a:tc>
                <a:tc>
                  <a:txBody>
                    <a:bodyPr/>
                    <a:lstStyle/>
                    <a:p>
                      <a:r>
                        <a:rPr lang="en-US" sz="2800"/>
                        <a:t>SQL practice, MySQL setup</a:t>
                      </a:r>
                    </a:p>
                  </a:txBody>
                  <a:tcPr marL="69347" marR="69347" marT="34674" marB="34674" anchor="ctr"/>
                </a:tc>
                <a:extLst>
                  <a:ext uri="{0D108BD9-81ED-4DB2-BD59-A6C34878D82A}">
                    <a16:rowId xmlns:a16="http://schemas.microsoft.com/office/drawing/2014/main" val="939554283"/>
                  </a:ext>
                </a:extLst>
              </a:tr>
              <a:tr h="901515">
                <a:tc>
                  <a:txBody>
                    <a:bodyPr/>
                    <a:lstStyle/>
                    <a:p>
                      <a:r>
                        <a:rPr lang="en-US" sz="2800" b="1"/>
                        <a:t>Lab 3</a:t>
                      </a:r>
                      <a:endParaRPr lang="en-US" sz="2800"/>
                    </a:p>
                  </a:txBody>
                  <a:tcPr marL="69347" marR="69347" marT="34674" marB="34674" anchor="ctr"/>
                </a:tc>
                <a:tc>
                  <a:txBody>
                    <a:bodyPr/>
                    <a:lstStyle/>
                    <a:p>
                      <a:r>
                        <a:rPr lang="en-US" sz="2800"/>
                        <a:t>Explore relational data in Azure</a:t>
                      </a:r>
                    </a:p>
                  </a:txBody>
                  <a:tcPr marL="69347" marR="69347" marT="34674" marB="34674" anchor="ctr"/>
                </a:tc>
                <a:tc>
                  <a:txBody>
                    <a:bodyPr/>
                    <a:lstStyle/>
                    <a:p>
                      <a:pPr marL="457200" indent="-457200">
                        <a:buFont typeface="Wingdings" panose="05000000000000000000" pitchFamily="2" charset="2"/>
                        <a:buChar char="ü"/>
                      </a:pPr>
                      <a:r>
                        <a:rPr lang="en-US" sz="2800" b="1" dirty="0"/>
                        <a:t>Cloud Slice</a:t>
                      </a:r>
                      <a:endParaRPr lang="en-US" sz="2800" dirty="0"/>
                    </a:p>
                  </a:txBody>
                  <a:tcPr marL="69347" marR="69347" marT="34674" marB="34674" anchor="ctr"/>
                </a:tc>
                <a:tc>
                  <a:txBody>
                    <a:bodyPr/>
                    <a:lstStyle/>
                    <a:p>
                      <a:r>
                        <a:rPr lang="en-US" sz="2800" dirty="0">
                          <a:highlight>
                            <a:srgbClr val="FF0000"/>
                          </a:highlight>
                        </a:rPr>
                        <a:t>X</a:t>
                      </a:r>
                      <a:r>
                        <a:rPr lang="en-US" sz="2800" dirty="0"/>
                        <a:t> No</a:t>
                      </a:r>
                    </a:p>
                  </a:txBody>
                  <a:tcPr marL="69347" marR="69347" marT="34674" marB="34674" anchor="ctr"/>
                </a:tc>
                <a:tc>
                  <a:txBody>
                    <a:bodyPr/>
                    <a:lstStyle/>
                    <a:p>
                      <a:r>
                        <a:rPr lang="en-US" sz="2800" dirty="0"/>
                        <a:t>Must be done in one sitting (up to 10 launches)</a:t>
                      </a:r>
                    </a:p>
                  </a:txBody>
                  <a:tcPr marL="69347" marR="69347" marT="34674" marB="34674" anchor="ctr"/>
                </a:tc>
                <a:extLst>
                  <a:ext uri="{0D108BD9-81ED-4DB2-BD59-A6C34878D82A}">
                    <a16:rowId xmlns:a16="http://schemas.microsoft.com/office/drawing/2014/main" val="95418211"/>
                  </a:ext>
                </a:extLst>
              </a:tr>
            </a:tbl>
          </a:graphicData>
        </a:graphic>
      </p:graphicFrame>
      <p:sp>
        <p:nvSpPr>
          <p:cNvPr id="8" name="Rectangle 1">
            <a:extLst>
              <a:ext uri="{FF2B5EF4-FFF2-40B4-BE49-F238E27FC236}">
                <a16:creationId xmlns:a16="http://schemas.microsoft.com/office/drawing/2014/main" id="{DD204C49-2BFC-54D3-F5A4-B1EE4FFF61B3}"/>
              </a:ext>
            </a:extLst>
          </p:cNvPr>
          <p:cNvSpPr>
            <a:spLocks noChangeArrowheads="1"/>
          </p:cNvSpPr>
          <p:nvPr/>
        </p:nvSpPr>
        <p:spPr bwMode="auto">
          <a:xfrm>
            <a:off x="-5938" y="560874"/>
            <a:ext cx="39292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Breakdown of Lab Types: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49184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B1301-ED0B-A102-F8E3-BBFEA45D27C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F289606-9D65-34F5-5C52-EC94C232F3AA}"/>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15A7DF49-FCF2-8E0C-E6B2-222F51203228}"/>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Aggregate Functions</a:t>
            </a:r>
          </a:p>
        </p:txBody>
      </p:sp>
      <p:sp>
        <p:nvSpPr>
          <p:cNvPr id="2" name="Rectangle 1">
            <a:extLst>
              <a:ext uri="{FF2B5EF4-FFF2-40B4-BE49-F238E27FC236}">
                <a16:creationId xmlns:a16="http://schemas.microsoft.com/office/drawing/2014/main" id="{9477BDFA-53E0-84A4-E631-5304FCE204CE}"/>
              </a:ext>
            </a:extLst>
          </p:cNvPr>
          <p:cNvSpPr>
            <a:spLocks noChangeArrowheads="1"/>
          </p:cNvSpPr>
          <p:nvPr/>
        </p:nvSpPr>
        <p:spPr bwMode="auto">
          <a:xfrm>
            <a:off x="0" y="5292014"/>
            <a:ext cx="6707285" cy="67185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Execute it. We can export it as a csv file.</a:t>
            </a:r>
          </a:p>
        </p:txBody>
      </p:sp>
      <p:pic>
        <p:nvPicPr>
          <p:cNvPr id="8" name="Picture 7">
            <a:extLst>
              <a:ext uri="{FF2B5EF4-FFF2-40B4-BE49-F238E27FC236}">
                <a16:creationId xmlns:a16="http://schemas.microsoft.com/office/drawing/2014/main" id="{5DDA315D-DF33-B212-B0D8-7AE689BE620B}"/>
              </a:ext>
            </a:extLst>
          </p:cNvPr>
          <p:cNvPicPr>
            <a:picLocks noChangeAspect="1"/>
          </p:cNvPicPr>
          <p:nvPr/>
        </p:nvPicPr>
        <p:blipFill>
          <a:blip r:embed="rId2"/>
          <a:srcRect r="30833" b="45556"/>
          <a:stretch/>
        </p:blipFill>
        <p:spPr>
          <a:xfrm>
            <a:off x="0" y="857250"/>
            <a:ext cx="9067800" cy="4014960"/>
          </a:xfrm>
          <a:prstGeom prst="rect">
            <a:avLst/>
          </a:prstGeom>
        </p:spPr>
      </p:pic>
    </p:spTree>
    <p:extLst>
      <p:ext uri="{BB962C8B-B14F-4D97-AF65-F5344CB8AC3E}">
        <p14:creationId xmlns:p14="http://schemas.microsoft.com/office/powerpoint/2010/main" val="1171277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CA61-B81A-3362-B570-68021B5DD1E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4CA58B3-3C7A-9EC0-5CD6-20E917B57D9B}"/>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3F9409C7-9930-D5CD-9CE8-B327C659EB18}"/>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Aggregate Functions</a:t>
            </a:r>
          </a:p>
        </p:txBody>
      </p:sp>
      <p:pic>
        <p:nvPicPr>
          <p:cNvPr id="6" name="Picture 5">
            <a:extLst>
              <a:ext uri="{FF2B5EF4-FFF2-40B4-BE49-F238E27FC236}">
                <a16:creationId xmlns:a16="http://schemas.microsoft.com/office/drawing/2014/main" id="{5825BCAE-F2ED-0176-4873-B2B5408D4088}"/>
              </a:ext>
            </a:extLst>
          </p:cNvPr>
          <p:cNvPicPr>
            <a:picLocks noChangeAspect="1"/>
          </p:cNvPicPr>
          <p:nvPr/>
        </p:nvPicPr>
        <p:blipFill>
          <a:blip r:embed="rId2"/>
          <a:srcRect r="70000" b="58889"/>
          <a:stretch/>
        </p:blipFill>
        <p:spPr>
          <a:xfrm>
            <a:off x="35047" y="546490"/>
            <a:ext cx="4951763" cy="3816984"/>
          </a:xfrm>
          <a:prstGeom prst="rect">
            <a:avLst/>
          </a:prstGeom>
        </p:spPr>
      </p:pic>
      <p:sp>
        <p:nvSpPr>
          <p:cNvPr id="2" name="Rectangle 1">
            <a:extLst>
              <a:ext uri="{FF2B5EF4-FFF2-40B4-BE49-F238E27FC236}">
                <a16:creationId xmlns:a16="http://schemas.microsoft.com/office/drawing/2014/main" id="{11FEFF03-264E-F949-48A5-147F012322BF}"/>
              </a:ext>
            </a:extLst>
          </p:cNvPr>
          <p:cNvSpPr>
            <a:spLocks noChangeArrowheads="1"/>
          </p:cNvSpPr>
          <p:nvPr/>
        </p:nvSpPr>
        <p:spPr bwMode="auto">
          <a:xfrm>
            <a:off x="-20493" y="4247157"/>
            <a:ext cx="9184985" cy="2610843"/>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lang="en-US" sz="2800" dirty="0">
                <a:latin typeface="+mj-lt"/>
              </a:rPr>
              <a:t>The result shows the </a:t>
            </a:r>
            <a:r>
              <a:rPr lang="en-US" sz="2800" b="1" dirty="0">
                <a:latin typeface="+mj-lt"/>
              </a:rPr>
              <a:t>total number of films</a:t>
            </a:r>
            <a:r>
              <a:rPr lang="en-US" sz="2800" dirty="0">
                <a:latin typeface="+mj-lt"/>
              </a:rPr>
              <a:t> rated </a:t>
            </a:r>
            <a:r>
              <a:rPr lang="en-US" sz="2800" b="1" dirty="0">
                <a:latin typeface="+mj-lt"/>
              </a:rPr>
              <a:t>'PG'</a:t>
            </a:r>
            <a:r>
              <a:rPr lang="en-US" sz="2800" dirty="0">
                <a:latin typeface="+mj-lt"/>
              </a:rPr>
              <a:t> in the database. This provides a clear measure of how many family-friendly or parental-guidance films are available for rental in the Sakila film collection.</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461746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A3519-0187-F4CA-0FE3-2233E9BC789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D04FDAB-5BE4-2F1E-6446-3A67BF1A9CAF}"/>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C5ED1C8F-9B8C-5068-D5C3-78554205785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Aggregate Functions</a:t>
            </a:r>
          </a:p>
        </p:txBody>
      </p:sp>
      <p:sp>
        <p:nvSpPr>
          <p:cNvPr id="3" name="Rectangle 1">
            <a:extLst>
              <a:ext uri="{FF2B5EF4-FFF2-40B4-BE49-F238E27FC236}">
                <a16:creationId xmlns:a16="http://schemas.microsoft.com/office/drawing/2014/main" id="{6FFB9990-898B-3A85-4BE4-6ABEAD258661}"/>
              </a:ext>
            </a:extLst>
          </p:cNvPr>
          <p:cNvSpPr>
            <a:spLocks noChangeArrowheads="1"/>
          </p:cNvSpPr>
          <p:nvPr/>
        </p:nvSpPr>
        <p:spPr bwMode="auto">
          <a:xfrm>
            <a:off x="0" y="896034"/>
            <a:ext cx="9144000"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Task 5:</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Write a query to return district, count of district as </a:t>
            </a:r>
            <a:r>
              <a:rPr kumimoji="0" lang="en-US" altLang="en-US" sz="2800" b="1" i="0" u="none" strike="noStrike" cap="none" normalizeH="0" baseline="0" dirty="0" err="1">
                <a:ln>
                  <a:noFill/>
                </a:ln>
                <a:solidFill>
                  <a:schemeClr val="tx1"/>
                </a:solidFill>
                <a:effectLst/>
                <a:latin typeface="+mj-lt"/>
              </a:rPr>
              <a:t>count_district</a:t>
            </a:r>
            <a:r>
              <a:rPr kumimoji="0" lang="en-US" altLang="en-US" sz="2800" b="1" i="0" u="none" strike="noStrike" cap="none" normalizeH="0" baseline="0" dirty="0">
                <a:ln>
                  <a:noFill/>
                </a:ln>
                <a:solidFill>
                  <a:schemeClr val="tx1"/>
                </a:solidFill>
                <a:effectLst/>
                <a:latin typeface="+mj-lt"/>
              </a:rPr>
              <a:t> for each district in address table.</a:t>
            </a:r>
            <a:endParaRPr kumimoji="0" lang="en-US" altLang="en-US"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Step-by-Step:</a:t>
            </a:r>
            <a:endParaRPr kumimoji="0" lang="en-US" altLang="en-US" sz="2800" b="0" i="0" u="none" strike="noStrike" cap="none" normalizeH="0" baseline="0" dirty="0">
              <a:ln>
                <a:noFill/>
              </a:ln>
              <a:solidFill>
                <a:schemeClr val="tx1"/>
              </a:solidFill>
              <a:effectLst/>
              <a:latin typeface="+mj-lt"/>
            </a:endParaRPr>
          </a:p>
          <a:p>
            <a:pPr marL="6762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 GROUP BY district to group all addresses by district.</a:t>
            </a:r>
          </a:p>
          <a:p>
            <a:pPr marL="6762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 COUNT(*) to count how many addresses in each district.</a:t>
            </a:r>
          </a:p>
        </p:txBody>
      </p:sp>
      <p:pic>
        <p:nvPicPr>
          <p:cNvPr id="6" name="Picture 5">
            <a:extLst>
              <a:ext uri="{FF2B5EF4-FFF2-40B4-BE49-F238E27FC236}">
                <a16:creationId xmlns:a16="http://schemas.microsoft.com/office/drawing/2014/main" id="{AC465148-41B9-7048-8FDF-7BE22CF3A3E6}"/>
              </a:ext>
            </a:extLst>
          </p:cNvPr>
          <p:cNvPicPr>
            <a:picLocks noChangeAspect="1"/>
          </p:cNvPicPr>
          <p:nvPr/>
        </p:nvPicPr>
        <p:blipFill>
          <a:blip r:embed="rId2"/>
          <a:srcRect r="82458" b="83212"/>
          <a:stretch/>
        </p:blipFill>
        <p:spPr>
          <a:xfrm>
            <a:off x="4495800" y="4329044"/>
            <a:ext cx="4648200" cy="2502237"/>
          </a:xfrm>
          <a:prstGeom prst="rect">
            <a:avLst/>
          </a:prstGeom>
        </p:spPr>
      </p:pic>
      <p:sp>
        <p:nvSpPr>
          <p:cNvPr id="7" name="Rectangle: Rounded Corners 6">
            <a:extLst>
              <a:ext uri="{FF2B5EF4-FFF2-40B4-BE49-F238E27FC236}">
                <a16:creationId xmlns:a16="http://schemas.microsoft.com/office/drawing/2014/main" id="{4A8991CA-A0C0-8C83-109F-EA87769BECEE}"/>
              </a:ext>
            </a:extLst>
          </p:cNvPr>
          <p:cNvSpPr/>
          <p:nvPr/>
        </p:nvSpPr>
        <p:spPr>
          <a:xfrm>
            <a:off x="4700649" y="5635344"/>
            <a:ext cx="524829" cy="533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6886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0E365-5CBD-4AF3-032C-FB63102B609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CCC786F-8D63-70CB-BC0F-D6530B6337EC}"/>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594ADEC5-995C-928F-C41A-9C55AC5BDFC1}"/>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Aggregate Functions</a:t>
            </a:r>
          </a:p>
        </p:txBody>
      </p:sp>
      <p:pic>
        <p:nvPicPr>
          <p:cNvPr id="8" name="Picture 7">
            <a:extLst>
              <a:ext uri="{FF2B5EF4-FFF2-40B4-BE49-F238E27FC236}">
                <a16:creationId xmlns:a16="http://schemas.microsoft.com/office/drawing/2014/main" id="{1272331E-5168-BFB4-AC6F-4D76635C4A2F}"/>
              </a:ext>
            </a:extLst>
          </p:cNvPr>
          <p:cNvPicPr>
            <a:picLocks noChangeAspect="1"/>
          </p:cNvPicPr>
          <p:nvPr/>
        </p:nvPicPr>
        <p:blipFill>
          <a:blip r:embed="rId2"/>
          <a:srcRect r="23333" b="36666"/>
          <a:stretch/>
        </p:blipFill>
        <p:spPr>
          <a:xfrm>
            <a:off x="0" y="857250"/>
            <a:ext cx="9144000" cy="4248978"/>
          </a:xfrm>
          <a:prstGeom prst="rect">
            <a:avLst/>
          </a:prstGeom>
        </p:spPr>
      </p:pic>
      <p:sp>
        <p:nvSpPr>
          <p:cNvPr id="9" name="Rectangle 1">
            <a:extLst>
              <a:ext uri="{FF2B5EF4-FFF2-40B4-BE49-F238E27FC236}">
                <a16:creationId xmlns:a16="http://schemas.microsoft.com/office/drawing/2014/main" id="{F99114AB-2BEA-A919-8688-AB409CB295B0}"/>
              </a:ext>
            </a:extLst>
          </p:cNvPr>
          <p:cNvSpPr>
            <a:spLocks noChangeArrowheads="1"/>
          </p:cNvSpPr>
          <p:nvPr/>
        </p:nvSpPr>
        <p:spPr bwMode="auto">
          <a:xfrm>
            <a:off x="0" y="5156702"/>
            <a:ext cx="9127177"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Groups records by each district and counts the number of addresses. </a:t>
            </a:r>
          </a:p>
        </p:txBody>
      </p:sp>
    </p:spTree>
    <p:extLst>
      <p:ext uri="{BB962C8B-B14F-4D97-AF65-F5344CB8AC3E}">
        <p14:creationId xmlns:p14="http://schemas.microsoft.com/office/powerpoint/2010/main" val="3098961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7D9DC-33CD-8E67-9F6F-FDAA0666AA6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DD907AE-5C2B-4C1E-C094-ED3F96003707}"/>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A5C914A2-88D1-6827-FEF5-5762680363B5}"/>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Aggregate Functions</a:t>
            </a:r>
          </a:p>
        </p:txBody>
      </p:sp>
      <p:sp>
        <p:nvSpPr>
          <p:cNvPr id="2" name="Rectangle 1">
            <a:extLst>
              <a:ext uri="{FF2B5EF4-FFF2-40B4-BE49-F238E27FC236}">
                <a16:creationId xmlns:a16="http://schemas.microsoft.com/office/drawing/2014/main" id="{B097E6B0-3DD6-C4E1-E16B-C3DF84D2D2DE}"/>
              </a:ext>
            </a:extLst>
          </p:cNvPr>
          <p:cNvSpPr>
            <a:spLocks noChangeArrowheads="1"/>
          </p:cNvSpPr>
          <p:nvPr/>
        </p:nvSpPr>
        <p:spPr bwMode="auto">
          <a:xfrm>
            <a:off x="0" y="5292014"/>
            <a:ext cx="6707285" cy="67185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Execute it. We can export it as a csv file.</a:t>
            </a:r>
          </a:p>
        </p:txBody>
      </p:sp>
      <p:pic>
        <p:nvPicPr>
          <p:cNvPr id="6" name="Picture 5">
            <a:extLst>
              <a:ext uri="{FF2B5EF4-FFF2-40B4-BE49-F238E27FC236}">
                <a16:creationId xmlns:a16="http://schemas.microsoft.com/office/drawing/2014/main" id="{4CC51C4D-2945-E8FA-8BBA-1DC9AD50104F}"/>
              </a:ext>
            </a:extLst>
          </p:cNvPr>
          <p:cNvPicPr>
            <a:picLocks noChangeAspect="1"/>
          </p:cNvPicPr>
          <p:nvPr/>
        </p:nvPicPr>
        <p:blipFill>
          <a:blip r:embed="rId2"/>
          <a:srcRect r="25000" b="30741"/>
          <a:stretch/>
        </p:blipFill>
        <p:spPr>
          <a:xfrm>
            <a:off x="0" y="857250"/>
            <a:ext cx="6858000" cy="3562350"/>
          </a:xfrm>
          <a:prstGeom prst="rect">
            <a:avLst/>
          </a:prstGeom>
        </p:spPr>
      </p:pic>
    </p:spTree>
    <p:extLst>
      <p:ext uri="{BB962C8B-B14F-4D97-AF65-F5344CB8AC3E}">
        <p14:creationId xmlns:p14="http://schemas.microsoft.com/office/powerpoint/2010/main" val="3513010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439B-7331-45CD-47EE-CE77403277E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F8D0918-BC60-66ED-1877-74965D6EDC91}"/>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E0E7A22E-54C2-A8C7-6796-69118EE4745D}"/>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SQL Aggregate Functions</a:t>
            </a:r>
          </a:p>
        </p:txBody>
      </p:sp>
      <p:sp>
        <p:nvSpPr>
          <p:cNvPr id="2" name="Rectangle 1">
            <a:extLst>
              <a:ext uri="{FF2B5EF4-FFF2-40B4-BE49-F238E27FC236}">
                <a16:creationId xmlns:a16="http://schemas.microsoft.com/office/drawing/2014/main" id="{AFC0498F-9A41-211D-0BFD-8EF3E873C403}"/>
              </a:ext>
            </a:extLst>
          </p:cNvPr>
          <p:cNvSpPr>
            <a:spLocks noChangeArrowheads="1"/>
          </p:cNvSpPr>
          <p:nvPr/>
        </p:nvSpPr>
        <p:spPr bwMode="auto">
          <a:xfrm>
            <a:off x="0" y="1240415"/>
            <a:ext cx="6707285" cy="4549835"/>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231775" lvl="1" algn="l" rtl="0" eaLnBrk="0" fontAlgn="base" hangingPunct="0">
              <a:lnSpc>
                <a:spcPct val="150000"/>
              </a:lnSpc>
              <a:spcBef>
                <a:spcPct val="0"/>
              </a:spcBef>
              <a:spcAft>
                <a:spcPct val="0"/>
              </a:spcAft>
            </a:pPr>
            <a:r>
              <a:rPr lang="en-US" sz="2800" dirty="0">
                <a:latin typeface="+mj-lt"/>
              </a:rPr>
              <a:t>The results show the </a:t>
            </a:r>
            <a:r>
              <a:rPr lang="en-US" sz="2800" b="1" dirty="0">
                <a:latin typeface="+mj-lt"/>
              </a:rPr>
              <a:t>number of addresses</a:t>
            </a:r>
            <a:r>
              <a:rPr lang="en-US" sz="2800" dirty="0">
                <a:latin typeface="+mj-lt"/>
              </a:rPr>
              <a:t> registered in each </a:t>
            </a:r>
            <a:r>
              <a:rPr lang="en-US" sz="2800" b="1" dirty="0">
                <a:latin typeface="+mj-lt"/>
              </a:rPr>
              <a:t>district</a:t>
            </a:r>
            <a:r>
              <a:rPr lang="en-US" sz="2800" dirty="0">
                <a:latin typeface="+mj-lt"/>
              </a:rPr>
              <a:t>, helping to identify areas with </a:t>
            </a:r>
            <a:r>
              <a:rPr lang="en-US" sz="2800" b="1" dirty="0">
                <a:latin typeface="+mj-lt"/>
              </a:rPr>
              <a:t>higher or lower customer/staff density</a:t>
            </a:r>
            <a:r>
              <a:rPr lang="en-US" sz="2800" dirty="0">
                <a:latin typeface="+mj-lt"/>
              </a:rPr>
              <a:t>. Districts with a </a:t>
            </a:r>
            <a:r>
              <a:rPr lang="en-US" sz="2800" b="1" dirty="0">
                <a:latin typeface="+mj-lt"/>
              </a:rPr>
              <a:t>higher address count</a:t>
            </a:r>
            <a:r>
              <a:rPr lang="en-US" sz="2800" dirty="0">
                <a:latin typeface="+mj-lt"/>
              </a:rPr>
              <a:t> might represent </a:t>
            </a:r>
            <a:r>
              <a:rPr lang="en-US" sz="2800" b="1" dirty="0">
                <a:latin typeface="+mj-lt"/>
              </a:rPr>
              <a:t>major service regions</a:t>
            </a:r>
            <a:r>
              <a:rPr lang="en-US" sz="2800" dirty="0">
                <a:latin typeface="+mj-lt"/>
              </a:rPr>
              <a:t>, which can guide store planning or marketing efforts.</a:t>
            </a:r>
            <a:endParaRPr kumimoji="0" lang="en-US" altLang="en-US" sz="2800" b="0" i="0" u="none" strike="noStrike" cap="none" normalizeH="0" baseline="0" dirty="0">
              <a:ln>
                <a:noFill/>
              </a:ln>
              <a:solidFill>
                <a:schemeClr val="tx1"/>
              </a:solidFill>
              <a:effectLst/>
              <a:latin typeface="+mj-lt"/>
            </a:endParaRPr>
          </a:p>
        </p:txBody>
      </p:sp>
      <p:pic>
        <p:nvPicPr>
          <p:cNvPr id="7" name="Picture 6">
            <a:extLst>
              <a:ext uri="{FF2B5EF4-FFF2-40B4-BE49-F238E27FC236}">
                <a16:creationId xmlns:a16="http://schemas.microsoft.com/office/drawing/2014/main" id="{0042EDA5-B46A-C567-F86C-0C8F0C26EB80}"/>
              </a:ext>
            </a:extLst>
          </p:cNvPr>
          <p:cNvPicPr>
            <a:picLocks noChangeAspect="1"/>
          </p:cNvPicPr>
          <p:nvPr/>
        </p:nvPicPr>
        <p:blipFill>
          <a:blip r:embed="rId2"/>
          <a:srcRect r="81667" b="8519"/>
          <a:stretch/>
        </p:blipFill>
        <p:spPr>
          <a:xfrm>
            <a:off x="6707285" y="18584"/>
            <a:ext cx="2436715" cy="6839416"/>
          </a:xfrm>
          <a:prstGeom prst="rect">
            <a:avLst/>
          </a:prstGeom>
        </p:spPr>
      </p:pic>
    </p:spTree>
    <p:extLst>
      <p:ext uri="{BB962C8B-B14F-4D97-AF65-F5344CB8AC3E}">
        <p14:creationId xmlns:p14="http://schemas.microsoft.com/office/powerpoint/2010/main" val="2544884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10503-4F76-7BCE-4F6E-D17F588AA18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4EC5F1FA-76C1-7336-D2CD-F0D11CA40FD2}"/>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3" name="Rectangle 1">
            <a:extLst>
              <a:ext uri="{FF2B5EF4-FFF2-40B4-BE49-F238E27FC236}">
                <a16:creationId xmlns:a16="http://schemas.microsoft.com/office/drawing/2014/main" id="{8843B77D-E5BB-BB66-220C-F2DEEAF88BD4}"/>
              </a:ext>
            </a:extLst>
          </p:cNvPr>
          <p:cNvSpPr>
            <a:spLocks noChangeArrowheads="1"/>
          </p:cNvSpPr>
          <p:nvPr/>
        </p:nvSpPr>
        <p:spPr bwMode="auto">
          <a:xfrm>
            <a:off x="0" y="0"/>
            <a:ext cx="9144000"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Task 6:</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How would you select rating, minimum, maximum, and average values for rental rate for PG-13 rating from film table?</a:t>
            </a:r>
            <a:endParaRPr kumimoji="0" lang="en-US" altLang="en-US"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Step-by-Step:</a:t>
            </a:r>
            <a:endParaRPr kumimoji="0" lang="en-US" altLang="en-US" sz="2800" b="0" i="0" u="none" strike="noStrike" cap="none" normalizeH="0" baseline="0" dirty="0">
              <a:ln>
                <a:noFill/>
              </a:ln>
              <a:solidFill>
                <a:schemeClr val="tx1"/>
              </a:solidFill>
              <a:effectLst/>
              <a:latin typeface="+mj-lt"/>
            </a:endParaRPr>
          </a:p>
          <a:p>
            <a:pPr marL="6889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Query film table.</a:t>
            </a:r>
          </a:p>
          <a:p>
            <a:pPr marL="6889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Filter WHERE rating = 'PG-13'.</a:t>
            </a:r>
          </a:p>
          <a:p>
            <a:pPr marL="6889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 MIN(), MAX(), and AVG() aggregate functions on </a:t>
            </a:r>
            <a:r>
              <a:rPr kumimoji="0" lang="en-US" altLang="en-US" sz="2800" b="0" i="0" u="none" strike="noStrike" cap="none" normalizeH="0" baseline="0" dirty="0" err="1">
                <a:ln>
                  <a:noFill/>
                </a:ln>
                <a:solidFill>
                  <a:schemeClr val="tx1"/>
                </a:solidFill>
                <a:effectLst/>
                <a:latin typeface="+mj-lt"/>
              </a:rPr>
              <a:t>rental_rate</a:t>
            </a:r>
            <a:endParaRPr kumimoji="0" lang="en-US" altLang="en-US" sz="2800" b="0" i="0" u="none" strike="noStrike" cap="none" normalizeH="0" baseline="0" dirty="0">
              <a:ln>
                <a:noFill/>
              </a:ln>
              <a:solidFill>
                <a:schemeClr val="tx1"/>
              </a:solidFill>
              <a:effectLst/>
              <a:latin typeface="+mj-lt"/>
            </a:endParaRPr>
          </a:p>
        </p:txBody>
      </p:sp>
      <p:pic>
        <p:nvPicPr>
          <p:cNvPr id="6" name="Picture 5">
            <a:extLst>
              <a:ext uri="{FF2B5EF4-FFF2-40B4-BE49-F238E27FC236}">
                <a16:creationId xmlns:a16="http://schemas.microsoft.com/office/drawing/2014/main" id="{AE95DFA7-B46D-E72A-3322-D1162695EDAC}"/>
              </a:ext>
            </a:extLst>
          </p:cNvPr>
          <p:cNvPicPr>
            <a:picLocks noChangeAspect="1"/>
          </p:cNvPicPr>
          <p:nvPr/>
        </p:nvPicPr>
        <p:blipFill>
          <a:blip r:embed="rId2"/>
          <a:srcRect r="82458" b="83212"/>
          <a:stretch/>
        </p:blipFill>
        <p:spPr>
          <a:xfrm>
            <a:off x="5867400" y="5067409"/>
            <a:ext cx="3276600" cy="1763872"/>
          </a:xfrm>
          <a:prstGeom prst="rect">
            <a:avLst/>
          </a:prstGeom>
        </p:spPr>
      </p:pic>
      <p:sp>
        <p:nvSpPr>
          <p:cNvPr id="7" name="Rectangle: Rounded Corners 6">
            <a:extLst>
              <a:ext uri="{FF2B5EF4-FFF2-40B4-BE49-F238E27FC236}">
                <a16:creationId xmlns:a16="http://schemas.microsoft.com/office/drawing/2014/main" id="{7506772B-9D04-91DE-BA20-D57A347E4A06}"/>
              </a:ext>
            </a:extLst>
          </p:cNvPr>
          <p:cNvSpPr/>
          <p:nvPr/>
        </p:nvSpPr>
        <p:spPr>
          <a:xfrm>
            <a:off x="5867400" y="5930989"/>
            <a:ext cx="524829" cy="533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81841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3E6EF-B641-2204-D963-60A0105FD7C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D5292AB-60EB-01EE-5B50-4C0C673C81D8}"/>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pic>
        <p:nvPicPr>
          <p:cNvPr id="5" name="Picture 4">
            <a:extLst>
              <a:ext uri="{FF2B5EF4-FFF2-40B4-BE49-F238E27FC236}">
                <a16:creationId xmlns:a16="http://schemas.microsoft.com/office/drawing/2014/main" id="{341EDA9F-C069-7770-4499-F599EED19181}"/>
              </a:ext>
            </a:extLst>
          </p:cNvPr>
          <p:cNvPicPr>
            <a:picLocks noChangeAspect="1"/>
          </p:cNvPicPr>
          <p:nvPr/>
        </p:nvPicPr>
        <p:blipFill>
          <a:blip r:embed="rId2"/>
          <a:srcRect r="22500" b="38148"/>
          <a:stretch/>
        </p:blipFill>
        <p:spPr>
          <a:xfrm>
            <a:off x="0" y="857250"/>
            <a:ext cx="9144000" cy="4104968"/>
          </a:xfrm>
          <a:prstGeom prst="rect">
            <a:avLst/>
          </a:prstGeom>
        </p:spPr>
      </p:pic>
      <p:sp>
        <p:nvSpPr>
          <p:cNvPr id="8" name="Rectangle 1">
            <a:extLst>
              <a:ext uri="{FF2B5EF4-FFF2-40B4-BE49-F238E27FC236}">
                <a16:creationId xmlns:a16="http://schemas.microsoft.com/office/drawing/2014/main" id="{384EA2AF-FA6A-7CBD-E512-62FFA3CAB44A}"/>
              </a:ext>
            </a:extLst>
          </p:cNvPr>
          <p:cNvSpPr>
            <a:spLocks noChangeArrowheads="1"/>
          </p:cNvSpPr>
          <p:nvPr/>
        </p:nvSpPr>
        <p:spPr bwMode="auto">
          <a:xfrm>
            <a:off x="0" y="5089255"/>
            <a:ext cx="9144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Filters only PG-13 films and calculates minimum, maximum, and average rental rates. </a:t>
            </a:r>
          </a:p>
        </p:txBody>
      </p:sp>
    </p:spTree>
    <p:extLst>
      <p:ext uri="{BB962C8B-B14F-4D97-AF65-F5344CB8AC3E}">
        <p14:creationId xmlns:p14="http://schemas.microsoft.com/office/powerpoint/2010/main" val="9524439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4C6A7-78A2-C163-2CC7-687EF5078B6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AD0F667-B34F-7202-45DB-3F69D3E0DC75}"/>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2" name="Rectangle 1">
            <a:extLst>
              <a:ext uri="{FF2B5EF4-FFF2-40B4-BE49-F238E27FC236}">
                <a16:creationId xmlns:a16="http://schemas.microsoft.com/office/drawing/2014/main" id="{5B225D9A-9BBC-D296-AB99-1E80586A37AA}"/>
              </a:ext>
            </a:extLst>
          </p:cNvPr>
          <p:cNvSpPr>
            <a:spLocks noChangeArrowheads="1"/>
          </p:cNvSpPr>
          <p:nvPr/>
        </p:nvSpPr>
        <p:spPr bwMode="auto">
          <a:xfrm>
            <a:off x="0" y="5292014"/>
            <a:ext cx="6707285" cy="67185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Execute it. We can export it as a csv file.</a:t>
            </a:r>
          </a:p>
        </p:txBody>
      </p:sp>
      <p:pic>
        <p:nvPicPr>
          <p:cNvPr id="6" name="Picture 5">
            <a:extLst>
              <a:ext uri="{FF2B5EF4-FFF2-40B4-BE49-F238E27FC236}">
                <a16:creationId xmlns:a16="http://schemas.microsoft.com/office/drawing/2014/main" id="{83337BA6-8CB2-AA9A-7012-629EDA7847FA}"/>
              </a:ext>
            </a:extLst>
          </p:cNvPr>
          <p:cNvPicPr>
            <a:picLocks noChangeAspect="1"/>
          </p:cNvPicPr>
          <p:nvPr/>
        </p:nvPicPr>
        <p:blipFill>
          <a:blip r:embed="rId2"/>
          <a:srcRect r="28333" b="47037"/>
          <a:stretch/>
        </p:blipFill>
        <p:spPr>
          <a:xfrm>
            <a:off x="0" y="857249"/>
            <a:ext cx="9067800" cy="3769463"/>
          </a:xfrm>
          <a:prstGeom prst="rect">
            <a:avLst/>
          </a:prstGeom>
        </p:spPr>
      </p:pic>
    </p:spTree>
    <p:extLst>
      <p:ext uri="{BB962C8B-B14F-4D97-AF65-F5344CB8AC3E}">
        <p14:creationId xmlns:p14="http://schemas.microsoft.com/office/powerpoint/2010/main" val="1302082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13BBD-9548-79EF-E7DD-AAA7B7FD62B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1E1CAD4-1D00-7ACB-32F7-00C342F820A1}"/>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2" name="Rectangle 1">
            <a:extLst>
              <a:ext uri="{FF2B5EF4-FFF2-40B4-BE49-F238E27FC236}">
                <a16:creationId xmlns:a16="http://schemas.microsoft.com/office/drawing/2014/main" id="{97C9C353-83A2-1B05-9E8A-CE509653F0EF}"/>
              </a:ext>
            </a:extLst>
          </p:cNvPr>
          <p:cNvSpPr>
            <a:spLocks noChangeArrowheads="1"/>
          </p:cNvSpPr>
          <p:nvPr/>
        </p:nvSpPr>
        <p:spPr bwMode="auto">
          <a:xfrm>
            <a:off x="0" y="3614681"/>
            <a:ext cx="9144000" cy="3257174"/>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231775" lvl="1" algn="l" rtl="0" eaLnBrk="0" fontAlgn="base" hangingPunct="0">
              <a:lnSpc>
                <a:spcPct val="150000"/>
              </a:lnSpc>
              <a:spcBef>
                <a:spcPct val="0"/>
              </a:spcBef>
              <a:spcAft>
                <a:spcPct val="0"/>
              </a:spcAft>
            </a:pPr>
            <a:r>
              <a:rPr lang="en-US" sz="2800" dirty="0">
                <a:latin typeface="+mj-lt"/>
              </a:rPr>
              <a:t>The query result highlights the </a:t>
            </a:r>
            <a:r>
              <a:rPr lang="en-US" sz="2800" b="1" dirty="0">
                <a:latin typeface="+mj-lt"/>
              </a:rPr>
              <a:t>distribution of addresses</a:t>
            </a:r>
            <a:r>
              <a:rPr lang="en-US" sz="2800" dirty="0">
                <a:latin typeface="+mj-lt"/>
              </a:rPr>
              <a:t> across different </a:t>
            </a:r>
            <a:r>
              <a:rPr lang="en-US" sz="2800" b="1" dirty="0">
                <a:latin typeface="+mj-lt"/>
              </a:rPr>
              <a:t>districts</a:t>
            </a:r>
            <a:r>
              <a:rPr lang="en-US" sz="2800" dirty="0">
                <a:latin typeface="+mj-lt"/>
              </a:rPr>
              <a:t>, showing which districts have </a:t>
            </a:r>
            <a:r>
              <a:rPr lang="en-US" sz="2800" b="1" dirty="0">
                <a:latin typeface="+mj-lt"/>
              </a:rPr>
              <a:t>higher customer or staff concentrations</a:t>
            </a:r>
            <a:r>
              <a:rPr lang="en-US" sz="2800" dirty="0">
                <a:latin typeface="+mj-lt"/>
              </a:rPr>
              <a:t>. This information is valuable for identifying </a:t>
            </a:r>
            <a:r>
              <a:rPr lang="en-US" sz="2800" b="1" dirty="0">
                <a:latin typeface="+mj-lt"/>
              </a:rPr>
              <a:t>target areas</a:t>
            </a:r>
            <a:r>
              <a:rPr lang="en-US" sz="2800" dirty="0">
                <a:latin typeface="+mj-lt"/>
              </a:rPr>
              <a:t> for business expansion, marketing, or operational focus.</a:t>
            </a:r>
            <a:endParaRPr kumimoji="0" lang="en-US" altLang="en-US" sz="2800" b="0" i="0" u="none" strike="noStrike" cap="none" normalizeH="0" baseline="0" dirty="0">
              <a:ln>
                <a:noFill/>
              </a:ln>
              <a:solidFill>
                <a:schemeClr val="tx1"/>
              </a:solidFill>
              <a:effectLst/>
              <a:latin typeface="+mj-lt"/>
            </a:endParaRPr>
          </a:p>
        </p:txBody>
      </p:sp>
      <p:pic>
        <p:nvPicPr>
          <p:cNvPr id="5" name="Picture 4">
            <a:extLst>
              <a:ext uri="{FF2B5EF4-FFF2-40B4-BE49-F238E27FC236}">
                <a16:creationId xmlns:a16="http://schemas.microsoft.com/office/drawing/2014/main" id="{12B9DE91-DB63-FB9A-6A26-865B79EE1692}"/>
              </a:ext>
            </a:extLst>
          </p:cNvPr>
          <p:cNvPicPr>
            <a:picLocks noChangeAspect="1"/>
          </p:cNvPicPr>
          <p:nvPr/>
        </p:nvPicPr>
        <p:blipFill>
          <a:blip r:embed="rId2"/>
          <a:srcRect b="57407"/>
          <a:stretch/>
        </p:blipFill>
        <p:spPr>
          <a:xfrm>
            <a:off x="0" y="1224395"/>
            <a:ext cx="9144000" cy="2190750"/>
          </a:xfrm>
          <a:prstGeom prst="rect">
            <a:avLst/>
          </a:prstGeom>
        </p:spPr>
      </p:pic>
    </p:spTree>
    <p:extLst>
      <p:ext uri="{BB962C8B-B14F-4D97-AF65-F5344CB8AC3E}">
        <p14:creationId xmlns:p14="http://schemas.microsoft.com/office/powerpoint/2010/main" val="1707364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66B10-4AFF-3982-6C5B-E99C807F466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E7327BD-8634-5E86-7D0A-5CC3F2634C1F}"/>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object 3">
            <a:extLst>
              <a:ext uri="{FF2B5EF4-FFF2-40B4-BE49-F238E27FC236}">
                <a16:creationId xmlns:a16="http://schemas.microsoft.com/office/drawing/2014/main" id="{541848E0-BCC7-9091-E272-00AAB9B67C4E}"/>
              </a:ext>
            </a:extLst>
          </p:cNvPr>
          <p:cNvSpPr txBox="1">
            <a:spLocks/>
          </p:cNvSpPr>
          <p:nvPr/>
        </p:nvSpPr>
        <p:spPr>
          <a:xfrm>
            <a:off x="-5938" y="0"/>
            <a:ext cx="5262880" cy="471805"/>
          </a:xfrm>
          <a:prstGeom prst="rect">
            <a:avLst/>
          </a:prstGeom>
        </p:spPr>
        <p:txBody>
          <a:bodyPr vert="horz" wrap="square" lIns="0" tIns="15875" rIns="0" bIns="0" rtlCol="0">
            <a:spAutoFit/>
          </a:bodyPr>
          <a:lstStyle>
            <a:lvl1pPr>
              <a:defRPr sz="2600" b="1" i="0">
                <a:solidFill>
                  <a:srgbClr val="3C3935"/>
                </a:solidFill>
                <a:latin typeface="Arial"/>
                <a:ea typeface="+mj-ea"/>
                <a:cs typeface="Arial"/>
              </a:defRPr>
            </a:lvl1pPr>
          </a:lstStyle>
          <a:p>
            <a:pPr marL="12700">
              <a:spcBef>
                <a:spcPts val="125"/>
              </a:spcBef>
            </a:pPr>
            <a:r>
              <a:rPr lang="en-US" sz="2900" dirty="0"/>
              <a:t>Week 8 – Lab 4</a:t>
            </a:r>
          </a:p>
        </p:txBody>
      </p:sp>
      <p:graphicFrame>
        <p:nvGraphicFramePr>
          <p:cNvPr id="7" name="Table 6">
            <a:extLst>
              <a:ext uri="{FF2B5EF4-FFF2-40B4-BE49-F238E27FC236}">
                <a16:creationId xmlns:a16="http://schemas.microsoft.com/office/drawing/2014/main" id="{55F04723-8376-A8A5-E2F1-445219EBA4C4}"/>
              </a:ext>
            </a:extLst>
          </p:cNvPr>
          <p:cNvGraphicFramePr>
            <a:graphicFrameLocks noGrp="1"/>
          </p:cNvGraphicFramePr>
          <p:nvPr>
            <p:extLst>
              <p:ext uri="{D42A27DB-BD31-4B8C-83A1-F6EECF244321}">
                <p14:modId xmlns:p14="http://schemas.microsoft.com/office/powerpoint/2010/main" val="2193966247"/>
              </p:ext>
            </p:extLst>
          </p:nvPr>
        </p:nvGraphicFramePr>
        <p:xfrm>
          <a:off x="74062" y="1173163"/>
          <a:ext cx="8993738" cy="5328684"/>
        </p:xfrm>
        <a:graphic>
          <a:graphicData uri="http://schemas.openxmlformats.org/drawingml/2006/table">
            <a:tbl>
              <a:tblPr>
                <a:tableStyleId>{ED083AE6-46FA-4A59-8FB0-9F97EB10719F}</a:tableStyleId>
              </a:tblPr>
              <a:tblGrid>
                <a:gridCol w="1602338">
                  <a:extLst>
                    <a:ext uri="{9D8B030D-6E8A-4147-A177-3AD203B41FA5}">
                      <a16:colId xmlns:a16="http://schemas.microsoft.com/office/drawing/2014/main" val="3543250621"/>
                    </a:ext>
                  </a:extLst>
                </a:gridCol>
                <a:gridCol w="1524000">
                  <a:extLst>
                    <a:ext uri="{9D8B030D-6E8A-4147-A177-3AD203B41FA5}">
                      <a16:colId xmlns:a16="http://schemas.microsoft.com/office/drawing/2014/main" val="1038156237"/>
                    </a:ext>
                  </a:extLst>
                </a:gridCol>
                <a:gridCol w="1752600">
                  <a:extLst>
                    <a:ext uri="{9D8B030D-6E8A-4147-A177-3AD203B41FA5}">
                      <a16:colId xmlns:a16="http://schemas.microsoft.com/office/drawing/2014/main" val="1972535896"/>
                    </a:ext>
                  </a:extLst>
                </a:gridCol>
                <a:gridCol w="1676400">
                  <a:extLst>
                    <a:ext uri="{9D8B030D-6E8A-4147-A177-3AD203B41FA5}">
                      <a16:colId xmlns:a16="http://schemas.microsoft.com/office/drawing/2014/main" val="149181932"/>
                    </a:ext>
                  </a:extLst>
                </a:gridCol>
                <a:gridCol w="2438400">
                  <a:extLst>
                    <a:ext uri="{9D8B030D-6E8A-4147-A177-3AD203B41FA5}">
                      <a16:colId xmlns:a16="http://schemas.microsoft.com/office/drawing/2014/main" val="2592154443"/>
                    </a:ext>
                  </a:extLst>
                </a:gridCol>
              </a:tblGrid>
              <a:tr h="485431">
                <a:tc>
                  <a:txBody>
                    <a:bodyPr/>
                    <a:lstStyle/>
                    <a:p>
                      <a:r>
                        <a:rPr lang="en-US" sz="2800" b="1"/>
                        <a:t>Lab Session</a:t>
                      </a:r>
                      <a:endParaRPr lang="en-US" sz="2800"/>
                    </a:p>
                  </a:txBody>
                  <a:tcPr marL="69347" marR="69347" marT="34674" marB="34674" anchor="ctr"/>
                </a:tc>
                <a:tc>
                  <a:txBody>
                    <a:bodyPr/>
                    <a:lstStyle/>
                    <a:p>
                      <a:r>
                        <a:rPr lang="en-US" sz="2800" b="1"/>
                        <a:t>Topic</a:t>
                      </a:r>
                      <a:endParaRPr lang="en-US" sz="2800"/>
                    </a:p>
                  </a:txBody>
                  <a:tcPr marL="69347" marR="69347" marT="34674" marB="34674" anchor="ctr"/>
                </a:tc>
                <a:tc>
                  <a:txBody>
                    <a:bodyPr/>
                    <a:lstStyle/>
                    <a:p>
                      <a:r>
                        <a:rPr lang="en-US" sz="2800" b="1"/>
                        <a:t>Lab Type</a:t>
                      </a:r>
                      <a:endParaRPr lang="en-US" sz="2800"/>
                    </a:p>
                  </a:txBody>
                  <a:tcPr marL="69347" marR="69347" marT="34674" marB="34674" anchor="ctr"/>
                </a:tc>
                <a:tc>
                  <a:txBody>
                    <a:bodyPr/>
                    <a:lstStyle/>
                    <a:p>
                      <a:r>
                        <a:rPr lang="en-US" sz="2800" b="1" dirty="0"/>
                        <a:t>Saving Enabled?</a:t>
                      </a:r>
                      <a:endParaRPr lang="en-US" sz="2800" dirty="0"/>
                    </a:p>
                  </a:txBody>
                  <a:tcPr marL="69347" marR="69347" marT="34674" marB="34674" anchor="ctr"/>
                </a:tc>
                <a:tc>
                  <a:txBody>
                    <a:bodyPr/>
                    <a:lstStyle/>
                    <a:p>
                      <a:r>
                        <a:rPr lang="en-US" sz="2800" b="1"/>
                        <a:t>Notes</a:t>
                      </a:r>
                      <a:endParaRPr lang="en-US" sz="2800"/>
                    </a:p>
                  </a:txBody>
                  <a:tcPr marL="69347" marR="69347" marT="34674" marB="34674" anchor="ctr"/>
                </a:tc>
                <a:extLst>
                  <a:ext uri="{0D108BD9-81ED-4DB2-BD59-A6C34878D82A}">
                    <a16:rowId xmlns:a16="http://schemas.microsoft.com/office/drawing/2014/main" val="1356719452"/>
                  </a:ext>
                </a:extLst>
              </a:tr>
              <a:tr h="0">
                <a:tc>
                  <a:txBody>
                    <a:bodyPr/>
                    <a:lstStyle/>
                    <a:p>
                      <a:r>
                        <a:rPr lang="en-US" sz="2800" b="1" dirty="0"/>
                        <a:t>Lab 4</a:t>
                      </a:r>
                      <a:endParaRPr lang="en-US" sz="2800" dirty="0"/>
                    </a:p>
                  </a:txBody>
                  <a:tcPr marL="69347" marR="69347" marT="34674" marB="34674" anchor="ctr"/>
                </a:tc>
                <a:tc>
                  <a:txBody>
                    <a:bodyPr/>
                    <a:lstStyle/>
                    <a:p>
                      <a:r>
                        <a:rPr lang="en-US" sz="2800" dirty="0"/>
                        <a:t>Data Definition with SQL (MySQL)</a:t>
                      </a:r>
                    </a:p>
                  </a:txBody>
                  <a:tcPr marL="69347" marR="69347" marT="34674" marB="34674" anchor="ctr"/>
                </a:tc>
                <a:tc>
                  <a:txBody>
                    <a:bodyPr/>
                    <a:lstStyle/>
                    <a:p>
                      <a:pPr marL="457200" indent="-457200">
                        <a:buFont typeface="Wingdings" panose="05000000000000000000" pitchFamily="2" charset="2"/>
                        <a:buChar char="ü"/>
                      </a:pPr>
                      <a:r>
                        <a:rPr lang="en-US" sz="2800" b="1" dirty="0"/>
                        <a:t>Normal Lab</a:t>
                      </a:r>
                      <a:endParaRPr lang="en-US" sz="2800" dirty="0"/>
                    </a:p>
                  </a:txBody>
                  <a:tcPr marL="69347" marR="69347" marT="34674" marB="34674" anchor="ctr"/>
                </a:tc>
                <a:tc>
                  <a:txBody>
                    <a:bodyPr/>
                    <a:lstStyle/>
                    <a:p>
                      <a:pPr marL="457200" indent="-457200">
                        <a:buFont typeface="Wingdings" panose="05000000000000000000" pitchFamily="2" charset="2"/>
                        <a:buChar char="ü"/>
                      </a:pPr>
                      <a:r>
                        <a:rPr lang="en-US" sz="2800" dirty="0"/>
                        <a:t>Yes</a:t>
                      </a:r>
                    </a:p>
                  </a:txBody>
                  <a:tcPr marL="69347" marR="69347" marT="34674" marB="34674" anchor="ctr"/>
                </a:tc>
                <a:tc>
                  <a:txBody>
                    <a:bodyPr/>
                    <a:lstStyle/>
                    <a:p>
                      <a:r>
                        <a:rPr lang="en-US" sz="2800" dirty="0"/>
                        <a:t>On your own PC using MySQL Workbench</a:t>
                      </a:r>
                    </a:p>
                  </a:txBody>
                  <a:tcPr marL="69347" marR="69347" marT="34674" marB="34674" anchor="ctr"/>
                </a:tc>
                <a:extLst>
                  <a:ext uri="{0D108BD9-81ED-4DB2-BD59-A6C34878D82A}">
                    <a16:rowId xmlns:a16="http://schemas.microsoft.com/office/drawing/2014/main" val="939554283"/>
                  </a:ext>
                </a:extLst>
              </a:tr>
              <a:tr h="901515">
                <a:tc>
                  <a:txBody>
                    <a:bodyPr/>
                    <a:lstStyle/>
                    <a:p>
                      <a:r>
                        <a:rPr lang="en-US" sz="2800" b="1"/>
                        <a:t>Lab 5</a:t>
                      </a:r>
                      <a:endParaRPr lang="en-US" sz="2800"/>
                    </a:p>
                  </a:txBody>
                  <a:tcPr marL="69347" marR="69347" marT="34674" marB="34674" anchor="ctr"/>
                </a:tc>
                <a:tc>
                  <a:txBody>
                    <a:bodyPr/>
                    <a:lstStyle/>
                    <a:p>
                      <a:r>
                        <a:rPr lang="it-IT" sz="2800"/>
                        <a:t>Explore non-relational data in Azure</a:t>
                      </a:r>
                    </a:p>
                  </a:txBody>
                  <a:tcPr marL="69347" marR="69347" marT="34674" marB="34674" anchor="ctr"/>
                </a:tc>
                <a:tc>
                  <a:txBody>
                    <a:bodyPr/>
                    <a:lstStyle/>
                    <a:p>
                      <a:pPr marL="457200" indent="-457200">
                        <a:buFont typeface="Wingdings" panose="05000000000000000000" pitchFamily="2" charset="2"/>
                        <a:buChar char="ü"/>
                      </a:pPr>
                      <a:r>
                        <a:rPr lang="en-US" sz="2800" b="1" dirty="0"/>
                        <a:t>Cloud Slice</a:t>
                      </a:r>
                      <a:endParaRPr lang="en-US" sz="2800" dirty="0"/>
                    </a:p>
                  </a:txBody>
                  <a:tcPr marL="69347" marR="69347" marT="34674" marB="34674" anchor="ctr"/>
                </a:tc>
                <a:tc>
                  <a:txBody>
                    <a:bodyPr/>
                    <a:lstStyle/>
                    <a:p>
                      <a:r>
                        <a:rPr lang="en-US" sz="2800" dirty="0">
                          <a:highlight>
                            <a:srgbClr val="FF0000"/>
                          </a:highlight>
                        </a:rPr>
                        <a:t>X </a:t>
                      </a:r>
                      <a:r>
                        <a:rPr lang="en-US" sz="2800" dirty="0"/>
                        <a:t>No</a:t>
                      </a:r>
                    </a:p>
                  </a:txBody>
                  <a:tcPr marL="69347" marR="69347" marT="34674" marB="34674" anchor="ctr"/>
                </a:tc>
                <a:tc>
                  <a:txBody>
                    <a:bodyPr/>
                    <a:lstStyle/>
                    <a:p>
                      <a:r>
                        <a:rPr lang="en-US" sz="2800" dirty="0"/>
                        <a:t>Azure virtual lab – 10 launches only</a:t>
                      </a:r>
                    </a:p>
                  </a:txBody>
                  <a:tcPr marL="69347" marR="69347" marT="34674" marB="34674" anchor="ctr"/>
                </a:tc>
                <a:extLst>
                  <a:ext uri="{0D108BD9-81ED-4DB2-BD59-A6C34878D82A}">
                    <a16:rowId xmlns:a16="http://schemas.microsoft.com/office/drawing/2014/main" val="95418211"/>
                  </a:ext>
                </a:extLst>
              </a:tr>
            </a:tbl>
          </a:graphicData>
        </a:graphic>
      </p:graphicFrame>
      <p:sp>
        <p:nvSpPr>
          <p:cNvPr id="8" name="Rectangle 1">
            <a:extLst>
              <a:ext uri="{FF2B5EF4-FFF2-40B4-BE49-F238E27FC236}">
                <a16:creationId xmlns:a16="http://schemas.microsoft.com/office/drawing/2014/main" id="{FFA66294-C44B-893F-5563-66D7D4FC5E65}"/>
              </a:ext>
            </a:extLst>
          </p:cNvPr>
          <p:cNvSpPr>
            <a:spLocks noChangeArrowheads="1"/>
          </p:cNvSpPr>
          <p:nvPr/>
        </p:nvSpPr>
        <p:spPr bwMode="auto">
          <a:xfrm>
            <a:off x="-5938" y="560874"/>
            <a:ext cx="39292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Breakdown of Lab Types:</a:t>
            </a:r>
            <a:endParaRPr kumimoji="0" lang="en-US" altLang="en-US" sz="2800" b="0" i="0" u="none" strike="noStrike" cap="none" normalizeH="0" baseline="0" dirty="0">
              <a:ln>
                <a:noFill/>
              </a:ln>
              <a:solidFill>
                <a:schemeClr val="tx1"/>
              </a:solidFill>
              <a:effectLst/>
              <a:latin typeface="+mj-lt"/>
            </a:endParaRPr>
          </a:p>
        </p:txBody>
      </p:sp>
      <p:sp>
        <p:nvSpPr>
          <p:cNvPr id="2" name="Rectangle: Rounded Corners 1">
            <a:extLst>
              <a:ext uri="{FF2B5EF4-FFF2-40B4-BE49-F238E27FC236}">
                <a16:creationId xmlns:a16="http://schemas.microsoft.com/office/drawing/2014/main" id="{22AF267A-8841-DECA-4199-2CFA71776548}"/>
              </a:ext>
            </a:extLst>
          </p:cNvPr>
          <p:cNvSpPr/>
          <p:nvPr/>
        </p:nvSpPr>
        <p:spPr>
          <a:xfrm>
            <a:off x="74062" y="2086896"/>
            <a:ext cx="8993738" cy="2209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722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AED20-6737-0524-EDA6-72E155721668}"/>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51DAC80-7450-5381-AC4C-F240757AA6EE}"/>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3" name="Rectangle 1">
            <a:extLst>
              <a:ext uri="{FF2B5EF4-FFF2-40B4-BE49-F238E27FC236}">
                <a16:creationId xmlns:a16="http://schemas.microsoft.com/office/drawing/2014/main" id="{A28DAAAC-9358-F533-37E6-1C06F2D61D15}"/>
              </a:ext>
            </a:extLst>
          </p:cNvPr>
          <p:cNvSpPr>
            <a:spLocks noChangeArrowheads="1"/>
          </p:cNvSpPr>
          <p:nvPr/>
        </p:nvSpPr>
        <p:spPr bwMode="auto">
          <a:xfrm>
            <a:off x="0" y="646330"/>
            <a:ext cx="9144000"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Task 7:</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How would you select rating, minimum, maximum, and average values for rental rate grouped by rating?</a:t>
            </a:r>
            <a:endParaRPr kumimoji="0" lang="en-US" altLang="en-US"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Step-by-Step:</a:t>
            </a:r>
            <a:endParaRPr kumimoji="0" lang="en-US" altLang="en-US" sz="2800" b="0" i="0" u="none" strike="noStrike" cap="none" normalizeH="0" baseline="0" dirty="0">
              <a:ln>
                <a:noFill/>
              </a:ln>
              <a:solidFill>
                <a:schemeClr val="tx1"/>
              </a:solidFill>
              <a:effectLst/>
              <a:latin typeface="+mj-lt"/>
            </a:endParaRPr>
          </a:p>
          <a:p>
            <a:pPr marL="7524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 GROUP BY rating instead of filtering one rating.</a:t>
            </a:r>
          </a:p>
          <a:p>
            <a:pPr marL="752475"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Calculate MIN(), MAX(), and AVG() rental rates for each group.</a:t>
            </a:r>
          </a:p>
        </p:txBody>
      </p:sp>
      <p:pic>
        <p:nvPicPr>
          <p:cNvPr id="6" name="Picture 5">
            <a:extLst>
              <a:ext uri="{FF2B5EF4-FFF2-40B4-BE49-F238E27FC236}">
                <a16:creationId xmlns:a16="http://schemas.microsoft.com/office/drawing/2014/main" id="{341826C1-95C6-D46D-3A3A-2D960348B4B6}"/>
              </a:ext>
            </a:extLst>
          </p:cNvPr>
          <p:cNvPicPr>
            <a:picLocks noChangeAspect="1"/>
          </p:cNvPicPr>
          <p:nvPr/>
        </p:nvPicPr>
        <p:blipFill>
          <a:blip r:embed="rId2"/>
          <a:srcRect r="82458" b="83212"/>
          <a:stretch/>
        </p:blipFill>
        <p:spPr>
          <a:xfrm>
            <a:off x="5867400" y="5067409"/>
            <a:ext cx="3276600" cy="1763872"/>
          </a:xfrm>
          <a:prstGeom prst="rect">
            <a:avLst/>
          </a:prstGeom>
        </p:spPr>
      </p:pic>
      <p:sp>
        <p:nvSpPr>
          <p:cNvPr id="7" name="Rectangle: Rounded Corners 6">
            <a:extLst>
              <a:ext uri="{FF2B5EF4-FFF2-40B4-BE49-F238E27FC236}">
                <a16:creationId xmlns:a16="http://schemas.microsoft.com/office/drawing/2014/main" id="{333E5CA8-6416-BDCD-2771-3B6015DBC2A7}"/>
              </a:ext>
            </a:extLst>
          </p:cNvPr>
          <p:cNvSpPr/>
          <p:nvPr/>
        </p:nvSpPr>
        <p:spPr>
          <a:xfrm>
            <a:off x="5867400" y="5930989"/>
            <a:ext cx="524829" cy="533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286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F783F-C595-D806-DDCA-8AFE8C6C5C1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AAD54AB-CDA9-EE32-B5EF-C907880DA6FF}"/>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pic>
        <p:nvPicPr>
          <p:cNvPr id="5" name="Picture 4">
            <a:extLst>
              <a:ext uri="{FF2B5EF4-FFF2-40B4-BE49-F238E27FC236}">
                <a16:creationId xmlns:a16="http://schemas.microsoft.com/office/drawing/2014/main" id="{BA999EC7-6AED-53B6-F0BF-96BF759B62D8}"/>
              </a:ext>
            </a:extLst>
          </p:cNvPr>
          <p:cNvPicPr>
            <a:picLocks noChangeAspect="1"/>
          </p:cNvPicPr>
          <p:nvPr/>
        </p:nvPicPr>
        <p:blipFill>
          <a:blip r:embed="rId2"/>
          <a:srcRect r="22500" b="33704"/>
          <a:stretch/>
        </p:blipFill>
        <p:spPr>
          <a:xfrm>
            <a:off x="0" y="868564"/>
            <a:ext cx="9145277" cy="4400550"/>
          </a:xfrm>
          <a:prstGeom prst="rect">
            <a:avLst/>
          </a:prstGeom>
        </p:spPr>
      </p:pic>
      <p:sp>
        <p:nvSpPr>
          <p:cNvPr id="8" name="Rectangle 1">
            <a:extLst>
              <a:ext uri="{FF2B5EF4-FFF2-40B4-BE49-F238E27FC236}">
                <a16:creationId xmlns:a16="http://schemas.microsoft.com/office/drawing/2014/main" id="{5A3B9C28-98CA-1F3E-0CBB-3D66407C5D8B}"/>
              </a:ext>
            </a:extLst>
          </p:cNvPr>
          <p:cNvSpPr>
            <a:spLocks noChangeArrowheads="1"/>
          </p:cNvSpPr>
          <p:nvPr/>
        </p:nvSpPr>
        <p:spPr bwMode="auto">
          <a:xfrm>
            <a:off x="12290" y="5234701"/>
            <a:ext cx="91440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Groups films by rating and shows rental rate stats for each category (e.g., PG, PG-13, G, R). </a:t>
            </a:r>
          </a:p>
        </p:txBody>
      </p:sp>
    </p:spTree>
    <p:extLst>
      <p:ext uri="{BB962C8B-B14F-4D97-AF65-F5344CB8AC3E}">
        <p14:creationId xmlns:p14="http://schemas.microsoft.com/office/powerpoint/2010/main" val="192201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D1508-59BF-3461-E979-0D8A79CA6143}"/>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2B20871-057F-742E-6C74-8B88E38FB190}"/>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2" name="Rectangle 1">
            <a:extLst>
              <a:ext uri="{FF2B5EF4-FFF2-40B4-BE49-F238E27FC236}">
                <a16:creationId xmlns:a16="http://schemas.microsoft.com/office/drawing/2014/main" id="{7D0D29DE-1ACF-9EA4-BE19-CD35E12C87F7}"/>
              </a:ext>
            </a:extLst>
          </p:cNvPr>
          <p:cNvSpPr>
            <a:spLocks noChangeArrowheads="1"/>
          </p:cNvSpPr>
          <p:nvPr/>
        </p:nvSpPr>
        <p:spPr bwMode="auto">
          <a:xfrm>
            <a:off x="0" y="5292014"/>
            <a:ext cx="6707285" cy="671851"/>
          </a:xfrm>
          <a:prstGeom prst="rect">
            <a:avLst/>
          </a:prstGeom>
          <a:solidFill>
            <a:schemeClr val="bg1"/>
          </a:solidFill>
          <a:ln>
            <a:solidFill>
              <a:srgbClr val="FF0000"/>
            </a:solidFill>
          </a:ln>
          <a:effectLst/>
        </p:spPr>
        <p:txBody>
          <a:bodyPr vert="horz" wrap="non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Execute it. We can export it as a csv file.</a:t>
            </a:r>
          </a:p>
        </p:txBody>
      </p:sp>
      <p:pic>
        <p:nvPicPr>
          <p:cNvPr id="6" name="Picture 5">
            <a:extLst>
              <a:ext uri="{FF2B5EF4-FFF2-40B4-BE49-F238E27FC236}">
                <a16:creationId xmlns:a16="http://schemas.microsoft.com/office/drawing/2014/main" id="{85B24F44-3409-809E-E6D5-1EDE0B183284}"/>
              </a:ext>
            </a:extLst>
          </p:cNvPr>
          <p:cNvPicPr>
            <a:picLocks noChangeAspect="1"/>
          </p:cNvPicPr>
          <p:nvPr/>
        </p:nvPicPr>
        <p:blipFill>
          <a:blip r:embed="rId2"/>
          <a:srcRect r="26648" b="39630"/>
          <a:stretch/>
        </p:blipFill>
        <p:spPr>
          <a:xfrm>
            <a:off x="0" y="857250"/>
            <a:ext cx="9144000" cy="4233232"/>
          </a:xfrm>
          <a:prstGeom prst="rect">
            <a:avLst/>
          </a:prstGeom>
        </p:spPr>
      </p:pic>
    </p:spTree>
    <p:extLst>
      <p:ext uri="{BB962C8B-B14F-4D97-AF65-F5344CB8AC3E}">
        <p14:creationId xmlns:p14="http://schemas.microsoft.com/office/powerpoint/2010/main" val="1110268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C4DD9-00DF-BC2B-320F-7FC2E5E9655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7F460AD-E61E-9ABC-2061-052E160E26B2}"/>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pic>
        <p:nvPicPr>
          <p:cNvPr id="5" name="Picture 4">
            <a:extLst>
              <a:ext uri="{FF2B5EF4-FFF2-40B4-BE49-F238E27FC236}">
                <a16:creationId xmlns:a16="http://schemas.microsoft.com/office/drawing/2014/main" id="{17FEA041-C17F-F722-5F80-C27A53153B30}"/>
              </a:ext>
            </a:extLst>
          </p:cNvPr>
          <p:cNvPicPr>
            <a:picLocks noChangeAspect="1"/>
          </p:cNvPicPr>
          <p:nvPr/>
        </p:nvPicPr>
        <p:blipFill>
          <a:blip r:embed="rId2"/>
          <a:srcRect t="30438" r="55834" b="50000"/>
          <a:stretch/>
        </p:blipFill>
        <p:spPr>
          <a:xfrm>
            <a:off x="23751" y="0"/>
            <a:ext cx="9098478" cy="2266742"/>
          </a:xfrm>
          <a:prstGeom prst="rect">
            <a:avLst/>
          </a:prstGeom>
        </p:spPr>
      </p:pic>
      <p:sp>
        <p:nvSpPr>
          <p:cNvPr id="2" name="Rectangle 1">
            <a:extLst>
              <a:ext uri="{FF2B5EF4-FFF2-40B4-BE49-F238E27FC236}">
                <a16:creationId xmlns:a16="http://schemas.microsoft.com/office/drawing/2014/main" id="{ABD59336-F2FF-97CA-C9BB-12DAB708033D}"/>
              </a:ext>
            </a:extLst>
          </p:cNvPr>
          <p:cNvSpPr>
            <a:spLocks noChangeArrowheads="1"/>
          </p:cNvSpPr>
          <p:nvPr/>
        </p:nvSpPr>
        <p:spPr bwMode="auto">
          <a:xfrm>
            <a:off x="-36616" y="2662218"/>
            <a:ext cx="9144000" cy="3495188"/>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688975" lvl="1" indent="-457200" algn="l" rtl="0" eaLnBrk="0" fontAlgn="base" hangingPunct="0">
              <a:lnSpc>
                <a:spcPct val="150000"/>
              </a:lnSpc>
              <a:spcBef>
                <a:spcPct val="0"/>
              </a:spcBef>
              <a:spcAft>
                <a:spcPct val="0"/>
              </a:spcAft>
              <a:buFont typeface="Arial" panose="020B0604020202020204" pitchFamily="34" charset="0"/>
              <a:buChar char="•"/>
            </a:pPr>
            <a:r>
              <a:rPr lang="en-US" sz="2500" dirty="0">
                <a:latin typeface="+mj-lt"/>
              </a:rPr>
              <a:t>The query results show </a:t>
            </a:r>
            <a:r>
              <a:rPr lang="en-US" sz="2500" b="1" dirty="0">
                <a:latin typeface="+mj-lt"/>
              </a:rPr>
              <a:t>how rental rates vary</a:t>
            </a:r>
            <a:r>
              <a:rPr lang="en-US" sz="2500" dirty="0">
                <a:latin typeface="+mj-lt"/>
              </a:rPr>
              <a:t> across different </a:t>
            </a:r>
            <a:r>
              <a:rPr lang="en-US" sz="2500" b="1" dirty="0">
                <a:latin typeface="+mj-lt"/>
              </a:rPr>
              <a:t>film ratings</a:t>
            </a:r>
            <a:r>
              <a:rPr lang="en-US" sz="2500" dirty="0">
                <a:latin typeface="+mj-lt"/>
              </a:rPr>
              <a:t>, providing insights into </a:t>
            </a:r>
            <a:r>
              <a:rPr lang="en-US" sz="2500" b="1" dirty="0">
                <a:latin typeface="+mj-lt"/>
              </a:rPr>
              <a:t>pricing strategies</a:t>
            </a:r>
            <a:r>
              <a:rPr lang="en-US" sz="2500" dirty="0">
                <a:latin typeface="+mj-lt"/>
              </a:rPr>
              <a:t> for each rating category. Films rated </a:t>
            </a:r>
            <a:r>
              <a:rPr lang="en-US" sz="2500" b="1" dirty="0">
                <a:latin typeface="+mj-lt"/>
              </a:rPr>
              <a:t>'R' or 'NC-17'</a:t>
            </a:r>
            <a:r>
              <a:rPr lang="en-US" sz="2500" dirty="0">
                <a:latin typeface="+mj-lt"/>
              </a:rPr>
              <a:t> might have slightly higher or lower rental averages compared to family-friendly ratings like </a:t>
            </a:r>
            <a:r>
              <a:rPr lang="en-US" sz="2500" b="1" dirty="0">
                <a:latin typeface="+mj-lt"/>
              </a:rPr>
              <a:t>'G'</a:t>
            </a:r>
            <a:r>
              <a:rPr lang="en-US" sz="2500" dirty="0">
                <a:latin typeface="+mj-lt"/>
              </a:rPr>
              <a:t> or </a:t>
            </a:r>
            <a:r>
              <a:rPr lang="en-US" sz="2500" b="1" dirty="0">
                <a:latin typeface="+mj-lt"/>
              </a:rPr>
              <a:t>'PG'</a:t>
            </a:r>
            <a:r>
              <a:rPr lang="en-US" sz="2500" dirty="0">
                <a:latin typeface="+mj-lt"/>
              </a:rPr>
              <a:t>, revealing possible market value differences based on audience type.</a:t>
            </a:r>
            <a:endParaRPr kumimoji="0" lang="en-US" altLang="en-US" sz="25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76498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6174E-5421-8D39-5207-7F90234A0E2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B18FC75-F266-757E-458F-DE56D862BD65}"/>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2" name="TextBox 1">
            <a:extLst>
              <a:ext uri="{FF2B5EF4-FFF2-40B4-BE49-F238E27FC236}">
                <a16:creationId xmlns:a16="http://schemas.microsoft.com/office/drawing/2014/main" id="{6B0B7E6D-CBF3-4A84-ECBF-4ED0AA7C3EB2}"/>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Quick Learning Summary</a:t>
            </a:r>
          </a:p>
        </p:txBody>
      </p:sp>
      <p:graphicFrame>
        <p:nvGraphicFramePr>
          <p:cNvPr id="3" name="Table 2">
            <a:extLst>
              <a:ext uri="{FF2B5EF4-FFF2-40B4-BE49-F238E27FC236}">
                <a16:creationId xmlns:a16="http://schemas.microsoft.com/office/drawing/2014/main" id="{D9397F37-F7EE-AE15-A341-4415D799793A}"/>
              </a:ext>
            </a:extLst>
          </p:cNvPr>
          <p:cNvGraphicFramePr>
            <a:graphicFrameLocks noGrp="1"/>
          </p:cNvGraphicFramePr>
          <p:nvPr>
            <p:extLst>
              <p:ext uri="{D42A27DB-BD31-4B8C-83A1-F6EECF244321}">
                <p14:modId xmlns:p14="http://schemas.microsoft.com/office/powerpoint/2010/main" val="197452989"/>
              </p:ext>
            </p:extLst>
          </p:nvPr>
        </p:nvGraphicFramePr>
        <p:xfrm>
          <a:off x="35047" y="938258"/>
          <a:ext cx="9144000" cy="5887085"/>
        </p:xfrm>
        <a:graphic>
          <a:graphicData uri="http://schemas.openxmlformats.org/drawingml/2006/table">
            <a:tbl>
              <a:tblPr>
                <a:tableStyleId>{ED083AE6-46FA-4A59-8FB0-9F97EB10719F}</a:tableStyleId>
              </a:tblPr>
              <a:tblGrid>
                <a:gridCol w="1234361">
                  <a:extLst>
                    <a:ext uri="{9D8B030D-6E8A-4147-A177-3AD203B41FA5}">
                      <a16:colId xmlns:a16="http://schemas.microsoft.com/office/drawing/2014/main" val="1522963711"/>
                    </a:ext>
                  </a:extLst>
                </a:gridCol>
                <a:gridCol w="3733800">
                  <a:extLst>
                    <a:ext uri="{9D8B030D-6E8A-4147-A177-3AD203B41FA5}">
                      <a16:colId xmlns:a16="http://schemas.microsoft.com/office/drawing/2014/main" val="4069370085"/>
                    </a:ext>
                  </a:extLst>
                </a:gridCol>
                <a:gridCol w="4175839">
                  <a:extLst>
                    <a:ext uri="{9D8B030D-6E8A-4147-A177-3AD203B41FA5}">
                      <a16:colId xmlns:a16="http://schemas.microsoft.com/office/drawing/2014/main" val="3591163858"/>
                    </a:ext>
                  </a:extLst>
                </a:gridCol>
              </a:tblGrid>
              <a:tr h="0">
                <a:tc>
                  <a:txBody>
                    <a:bodyPr/>
                    <a:lstStyle/>
                    <a:p>
                      <a:pPr>
                        <a:lnSpc>
                          <a:spcPct val="150000"/>
                        </a:lnSpc>
                      </a:pPr>
                      <a:r>
                        <a:rPr lang="en-US" sz="2800" b="1"/>
                        <a:t>Task</a:t>
                      </a:r>
                      <a:endParaRPr lang="en-US" sz="2800"/>
                    </a:p>
                  </a:txBody>
                  <a:tcPr anchor="ctr">
                    <a:solidFill>
                      <a:schemeClr val="bg1"/>
                    </a:solidFill>
                  </a:tcPr>
                </a:tc>
                <a:tc>
                  <a:txBody>
                    <a:bodyPr/>
                    <a:lstStyle/>
                    <a:p>
                      <a:pPr>
                        <a:lnSpc>
                          <a:spcPct val="150000"/>
                        </a:lnSpc>
                      </a:pPr>
                      <a:r>
                        <a:rPr lang="en-US" sz="2800" b="1"/>
                        <a:t>Main Focus</a:t>
                      </a:r>
                      <a:endParaRPr lang="en-US" sz="2800"/>
                    </a:p>
                  </a:txBody>
                  <a:tcPr anchor="ctr">
                    <a:solidFill>
                      <a:schemeClr val="bg1"/>
                    </a:solidFill>
                  </a:tcPr>
                </a:tc>
                <a:tc>
                  <a:txBody>
                    <a:bodyPr/>
                    <a:lstStyle/>
                    <a:p>
                      <a:pPr>
                        <a:lnSpc>
                          <a:spcPct val="150000"/>
                        </a:lnSpc>
                      </a:pPr>
                      <a:r>
                        <a:rPr lang="en-US" sz="2800" b="1" dirty="0"/>
                        <a:t>Function Used</a:t>
                      </a:r>
                      <a:endParaRPr lang="en-US" sz="2800" dirty="0"/>
                    </a:p>
                  </a:txBody>
                  <a:tcPr anchor="ctr">
                    <a:solidFill>
                      <a:schemeClr val="bg1"/>
                    </a:solidFill>
                  </a:tcPr>
                </a:tc>
                <a:extLst>
                  <a:ext uri="{0D108BD9-81ED-4DB2-BD59-A6C34878D82A}">
                    <a16:rowId xmlns:a16="http://schemas.microsoft.com/office/drawing/2014/main" val="4244830234"/>
                  </a:ext>
                </a:extLst>
              </a:tr>
              <a:tr h="0">
                <a:tc>
                  <a:txBody>
                    <a:bodyPr/>
                    <a:lstStyle/>
                    <a:p>
                      <a:pPr>
                        <a:lnSpc>
                          <a:spcPct val="150000"/>
                        </a:lnSpc>
                      </a:pPr>
                      <a:r>
                        <a:rPr lang="en-US" sz="2800"/>
                        <a:t>Task 4</a:t>
                      </a:r>
                    </a:p>
                  </a:txBody>
                  <a:tcPr anchor="ctr">
                    <a:solidFill>
                      <a:schemeClr val="bg1"/>
                    </a:solidFill>
                  </a:tcPr>
                </a:tc>
                <a:tc>
                  <a:txBody>
                    <a:bodyPr/>
                    <a:lstStyle/>
                    <a:p>
                      <a:pPr>
                        <a:lnSpc>
                          <a:spcPct val="150000"/>
                        </a:lnSpc>
                      </a:pPr>
                      <a:r>
                        <a:rPr lang="en-US" sz="2800" dirty="0"/>
                        <a:t>Counting specific records (rating = 'PG')</a:t>
                      </a:r>
                    </a:p>
                  </a:txBody>
                  <a:tcPr anchor="ctr">
                    <a:solidFill>
                      <a:schemeClr val="bg1"/>
                    </a:solidFill>
                  </a:tcPr>
                </a:tc>
                <a:tc>
                  <a:txBody>
                    <a:bodyPr/>
                    <a:lstStyle/>
                    <a:p>
                      <a:pPr>
                        <a:lnSpc>
                          <a:spcPct val="150000"/>
                        </a:lnSpc>
                      </a:pPr>
                      <a:r>
                        <a:rPr lang="en-US" sz="2800" dirty="0"/>
                        <a:t>COUNT(*)</a:t>
                      </a:r>
                    </a:p>
                  </a:txBody>
                  <a:tcPr anchor="ctr">
                    <a:solidFill>
                      <a:schemeClr val="bg1"/>
                    </a:solidFill>
                  </a:tcPr>
                </a:tc>
                <a:extLst>
                  <a:ext uri="{0D108BD9-81ED-4DB2-BD59-A6C34878D82A}">
                    <a16:rowId xmlns:a16="http://schemas.microsoft.com/office/drawing/2014/main" val="561109744"/>
                  </a:ext>
                </a:extLst>
              </a:tr>
              <a:tr h="0">
                <a:tc>
                  <a:txBody>
                    <a:bodyPr/>
                    <a:lstStyle/>
                    <a:p>
                      <a:pPr>
                        <a:lnSpc>
                          <a:spcPct val="150000"/>
                        </a:lnSpc>
                      </a:pPr>
                      <a:r>
                        <a:rPr lang="en-US" sz="2800"/>
                        <a:t>Task 5</a:t>
                      </a:r>
                    </a:p>
                  </a:txBody>
                  <a:tcPr anchor="ctr">
                    <a:solidFill>
                      <a:schemeClr val="bg1"/>
                    </a:solidFill>
                  </a:tcPr>
                </a:tc>
                <a:tc>
                  <a:txBody>
                    <a:bodyPr/>
                    <a:lstStyle/>
                    <a:p>
                      <a:pPr>
                        <a:lnSpc>
                          <a:spcPct val="150000"/>
                        </a:lnSpc>
                      </a:pPr>
                      <a:r>
                        <a:rPr lang="en-US" sz="2800"/>
                        <a:t>Grouping and counting addresses by district</a:t>
                      </a:r>
                    </a:p>
                  </a:txBody>
                  <a:tcPr anchor="ctr">
                    <a:solidFill>
                      <a:schemeClr val="bg1"/>
                    </a:solidFill>
                  </a:tcPr>
                </a:tc>
                <a:tc>
                  <a:txBody>
                    <a:bodyPr/>
                    <a:lstStyle/>
                    <a:p>
                      <a:pPr>
                        <a:lnSpc>
                          <a:spcPct val="150000"/>
                        </a:lnSpc>
                      </a:pPr>
                      <a:r>
                        <a:rPr lang="en-US" sz="2800"/>
                        <a:t>GROUP BY, COUNT(*)</a:t>
                      </a:r>
                    </a:p>
                  </a:txBody>
                  <a:tcPr anchor="ctr">
                    <a:solidFill>
                      <a:schemeClr val="bg1"/>
                    </a:solidFill>
                  </a:tcPr>
                </a:tc>
                <a:extLst>
                  <a:ext uri="{0D108BD9-81ED-4DB2-BD59-A6C34878D82A}">
                    <a16:rowId xmlns:a16="http://schemas.microsoft.com/office/drawing/2014/main" val="2783888015"/>
                  </a:ext>
                </a:extLst>
              </a:tr>
              <a:tr h="0">
                <a:tc>
                  <a:txBody>
                    <a:bodyPr/>
                    <a:lstStyle/>
                    <a:p>
                      <a:pPr>
                        <a:lnSpc>
                          <a:spcPct val="150000"/>
                        </a:lnSpc>
                      </a:pPr>
                      <a:r>
                        <a:rPr lang="en-US" sz="2800"/>
                        <a:t>Task 6</a:t>
                      </a:r>
                    </a:p>
                  </a:txBody>
                  <a:tcPr anchor="ctr">
                    <a:solidFill>
                      <a:schemeClr val="bg1"/>
                    </a:solidFill>
                  </a:tcPr>
                </a:tc>
                <a:tc>
                  <a:txBody>
                    <a:bodyPr/>
                    <a:lstStyle/>
                    <a:p>
                      <a:pPr>
                        <a:lnSpc>
                          <a:spcPct val="150000"/>
                        </a:lnSpc>
                      </a:pPr>
                      <a:r>
                        <a:rPr lang="en-US" sz="2800"/>
                        <a:t>Rental rate stats for PG-13 films only</a:t>
                      </a:r>
                    </a:p>
                  </a:txBody>
                  <a:tcPr anchor="ctr">
                    <a:solidFill>
                      <a:schemeClr val="bg1"/>
                    </a:solidFill>
                  </a:tcPr>
                </a:tc>
                <a:tc>
                  <a:txBody>
                    <a:bodyPr/>
                    <a:lstStyle/>
                    <a:p>
                      <a:pPr>
                        <a:lnSpc>
                          <a:spcPct val="150000"/>
                        </a:lnSpc>
                      </a:pPr>
                      <a:r>
                        <a:rPr lang="en-US" sz="2800"/>
                        <a:t>MIN(), MAX(), AVG(), WHERE</a:t>
                      </a:r>
                    </a:p>
                  </a:txBody>
                  <a:tcPr anchor="ctr">
                    <a:solidFill>
                      <a:schemeClr val="bg1"/>
                    </a:solidFill>
                  </a:tcPr>
                </a:tc>
                <a:extLst>
                  <a:ext uri="{0D108BD9-81ED-4DB2-BD59-A6C34878D82A}">
                    <a16:rowId xmlns:a16="http://schemas.microsoft.com/office/drawing/2014/main" val="1052537033"/>
                  </a:ext>
                </a:extLst>
              </a:tr>
              <a:tr h="0">
                <a:tc>
                  <a:txBody>
                    <a:bodyPr/>
                    <a:lstStyle/>
                    <a:p>
                      <a:pPr>
                        <a:lnSpc>
                          <a:spcPct val="150000"/>
                        </a:lnSpc>
                      </a:pPr>
                      <a:r>
                        <a:rPr lang="en-US" sz="2800"/>
                        <a:t>Task 7</a:t>
                      </a:r>
                    </a:p>
                  </a:txBody>
                  <a:tcPr anchor="ctr">
                    <a:solidFill>
                      <a:schemeClr val="bg1"/>
                    </a:solidFill>
                  </a:tcPr>
                </a:tc>
                <a:tc>
                  <a:txBody>
                    <a:bodyPr/>
                    <a:lstStyle/>
                    <a:p>
                      <a:pPr>
                        <a:lnSpc>
                          <a:spcPct val="150000"/>
                        </a:lnSpc>
                      </a:pPr>
                      <a:r>
                        <a:rPr lang="en-US" sz="2800"/>
                        <a:t>Rental rate stats for all ratings</a:t>
                      </a:r>
                    </a:p>
                  </a:txBody>
                  <a:tcPr anchor="ctr">
                    <a:solidFill>
                      <a:schemeClr val="bg1"/>
                    </a:solidFill>
                  </a:tcPr>
                </a:tc>
                <a:tc>
                  <a:txBody>
                    <a:bodyPr/>
                    <a:lstStyle/>
                    <a:p>
                      <a:pPr>
                        <a:lnSpc>
                          <a:spcPct val="150000"/>
                        </a:lnSpc>
                      </a:pPr>
                      <a:r>
                        <a:rPr lang="en-US" sz="2800" dirty="0"/>
                        <a:t>GROUP BY rating, MIN(), MAX(), AVG()</a:t>
                      </a:r>
                    </a:p>
                  </a:txBody>
                  <a:tcPr anchor="ctr">
                    <a:solidFill>
                      <a:schemeClr val="bg1"/>
                    </a:solidFill>
                  </a:tcPr>
                </a:tc>
                <a:extLst>
                  <a:ext uri="{0D108BD9-81ED-4DB2-BD59-A6C34878D82A}">
                    <a16:rowId xmlns:a16="http://schemas.microsoft.com/office/drawing/2014/main" val="1598324429"/>
                  </a:ext>
                </a:extLst>
              </a:tr>
            </a:tbl>
          </a:graphicData>
        </a:graphic>
      </p:graphicFrame>
      <p:sp>
        <p:nvSpPr>
          <p:cNvPr id="6" name="Rectangle 1">
            <a:extLst>
              <a:ext uri="{FF2B5EF4-FFF2-40B4-BE49-F238E27FC236}">
                <a16:creationId xmlns:a16="http://schemas.microsoft.com/office/drawing/2014/main" id="{871DA9DF-A743-043C-E5F2-491E456C9F94}"/>
              </a:ext>
            </a:extLst>
          </p:cNvPr>
          <p:cNvSpPr>
            <a:spLocks noChangeArrowheads="1"/>
          </p:cNvSpPr>
          <p:nvPr/>
        </p:nvSpPr>
        <p:spPr bwMode="auto">
          <a:xfrm>
            <a:off x="520700" y="20669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9814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A910F-14B5-07D9-7113-AD6873AE878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EF2E1A5-A4E8-128D-7F38-FACDC1D918E9}"/>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2" name="TextBox 1">
            <a:extLst>
              <a:ext uri="{FF2B5EF4-FFF2-40B4-BE49-F238E27FC236}">
                <a16:creationId xmlns:a16="http://schemas.microsoft.com/office/drawing/2014/main" id="{D3CDD3CB-5AB9-811A-D077-E3796B8B66C9}"/>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Quick Tip</a:t>
            </a:r>
          </a:p>
        </p:txBody>
      </p:sp>
      <p:sp>
        <p:nvSpPr>
          <p:cNvPr id="5" name="Rectangle 1">
            <a:extLst>
              <a:ext uri="{FF2B5EF4-FFF2-40B4-BE49-F238E27FC236}">
                <a16:creationId xmlns:a16="http://schemas.microsoft.com/office/drawing/2014/main" id="{C6AAFA43-F305-6FD5-3AC4-AD15D1D87733}"/>
              </a:ext>
            </a:extLst>
          </p:cNvPr>
          <p:cNvSpPr>
            <a:spLocks noChangeArrowheads="1"/>
          </p:cNvSpPr>
          <p:nvPr/>
        </p:nvSpPr>
        <p:spPr bwMode="auto">
          <a:xfrm>
            <a:off x="-5938" y="2230745"/>
            <a:ext cx="9149938"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Always </a:t>
            </a:r>
            <a:r>
              <a:rPr kumimoji="0" lang="en-US" altLang="en-US" sz="2800" b="1" i="0" u="none" strike="noStrike" cap="none" normalizeH="0" baseline="0" dirty="0">
                <a:ln>
                  <a:noFill/>
                </a:ln>
                <a:solidFill>
                  <a:schemeClr val="tx1"/>
                </a:solidFill>
                <a:effectLst/>
                <a:latin typeface="+mj-lt"/>
              </a:rPr>
              <a:t>use GROUP BY</a:t>
            </a:r>
            <a:r>
              <a:rPr kumimoji="0" lang="en-US" altLang="en-US" sz="2800" b="0" i="0" u="none" strike="noStrike" cap="none" normalizeH="0" baseline="0" dirty="0">
                <a:ln>
                  <a:noFill/>
                </a:ln>
                <a:solidFill>
                  <a:schemeClr val="tx1"/>
                </a:solidFill>
                <a:effectLst/>
                <a:latin typeface="+mj-lt"/>
              </a:rPr>
              <a:t> when you want </a:t>
            </a:r>
            <a:r>
              <a:rPr kumimoji="0" lang="en-US" altLang="en-US" sz="2800" b="1" i="0" u="none" strike="noStrike" cap="none" normalizeH="0" baseline="0" dirty="0">
                <a:ln>
                  <a:noFill/>
                </a:ln>
                <a:solidFill>
                  <a:schemeClr val="tx1"/>
                </a:solidFill>
                <a:effectLst/>
                <a:latin typeface="+mj-lt"/>
              </a:rPr>
              <a:t>aggregates (SUM, AVG, etc.) per category</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Always </a:t>
            </a:r>
            <a:r>
              <a:rPr kumimoji="0" lang="en-US" altLang="en-US" sz="2800" b="1" i="0" u="none" strike="noStrike" cap="none" normalizeH="0" baseline="0" dirty="0">
                <a:ln>
                  <a:noFill/>
                </a:ln>
                <a:solidFill>
                  <a:schemeClr val="tx1"/>
                </a:solidFill>
                <a:effectLst/>
                <a:latin typeface="+mj-lt"/>
              </a:rPr>
              <a:t>filter first</a:t>
            </a:r>
            <a:r>
              <a:rPr kumimoji="0" lang="en-US" altLang="en-US" sz="2800" b="0" i="0" u="none" strike="noStrike" cap="none" normalizeH="0" baseline="0" dirty="0">
                <a:ln>
                  <a:noFill/>
                </a:ln>
                <a:solidFill>
                  <a:schemeClr val="tx1"/>
                </a:solidFill>
                <a:effectLst/>
                <a:latin typeface="+mj-lt"/>
              </a:rPr>
              <a:t> (WHERE) before grouping if you want specific results only.</a:t>
            </a:r>
          </a:p>
        </p:txBody>
      </p:sp>
    </p:spTree>
    <p:extLst>
      <p:ext uri="{BB962C8B-B14F-4D97-AF65-F5344CB8AC3E}">
        <p14:creationId xmlns:p14="http://schemas.microsoft.com/office/powerpoint/2010/main" val="3479981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8E500-5E65-ED7D-DC10-E67888D7B12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9B240EA-0FA5-9C03-D6D3-D857E63C4D7A}"/>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EFF4F6B3-FD4C-3057-FE74-6666D7E55C21}"/>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Conclusion</a:t>
            </a:r>
          </a:p>
        </p:txBody>
      </p:sp>
      <p:sp>
        <p:nvSpPr>
          <p:cNvPr id="2" name="TextBox 1">
            <a:extLst>
              <a:ext uri="{FF2B5EF4-FFF2-40B4-BE49-F238E27FC236}">
                <a16:creationId xmlns:a16="http://schemas.microsoft.com/office/drawing/2014/main" id="{75774436-7D5C-0DEE-DB44-1FF1722ACB59}"/>
              </a:ext>
            </a:extLst>
          </p:cNvPr>
          <p:cNvSpPr txBox="1"/>
          <p:nvPr/>
        </p:nvSpPr>
        <p:spPr>
          <a:xfrm>
            <a:off x="35047" y="1800413"/>
            <a:ext cx="9133114" cy="4549835"/>
          </a:xfrm>
          <a:prstGeom prst="rect">
            <a:avLst/>
          </a:prstGeom>
          <a:noFill/>
        </p:spPr>
        <p:txBody>
          <a:bodyPr wrap="square">
            <a:spAutoFit/>
          </a:bodyPr>
          <a:lstStyle/>
          <a:p>
            <a:pPr>
              <a:lnSpc>
                <a:spcPct val="150000"/>
              </a:lnSpc>
            </a:pPr>
            <a:r>
              <a:rPr lang="en-US" sz="2800" dirty="0">
                <a:latin typeface="+mj-lt"/>
              </a:rPr>
              <a:t>This guide has provided a </a:t>
            </a:r>
            <a:r>
              <a:rPr lang="en-US" sz="2800" b="1" dirty="0">
                <a:latin typeface="+mj-lt"/>
              </a:rPr>
              <a:t>step-by-step breakdown</a:t>
            </a:r>
            <a:r>
              <a:rPr lang="en-US" sz="2800" dirty="0">
                <a:latin typeface="+mj-lt"/>
              </a:rPr>
              <a:t> of the </a:t>
            </a:r>
            <a:r>
              <a:rPr lang="en-US" sz="2800" b="1" dirty="0">
                <a:latin typeface="+mj-lt"/>
              </a:rPr>
              <a:t>Practical Database Exercises</a:t>
            </a:r>
            <a:r>
              <a:rPr lang="en-US" sz="2800" dirty="0">
                <a:latin typeface="+mj-lt"/>
              </a:rPr>
              <a:t> for your </a:t>
            </a:r>
            <a:r>
              <a:rPr lang="en-US" sz="2800" b="1" dirty="0">
                <a:latin typeface="+mj-lt"/>
              </a:rPr>
              <a:t>Lab 4 – Week 8 (SQL Joins and SQL Aggregate Functions)</a:t>
            </a:r>
            <a:r>
              <a:rPr lang="en-US" sz="2800" dirty="0">
                <a:latin typeface="+mj-lt"/>
              </a:rPr>
              <a:t>. Please complete the remaining parts. Make sure to follow each step carefully, document your work with SQL queries and screenshots, and submit the required Word document with your ER diagram and SQL code.</a:t>
            </a:r>
          </a:p>
        </p:txBody>
      </p:sp>
    </p:spTree>
    <p:extLst>
      <p:ext uri="{BB962C8B-B14F-4D97-AF65-F5344CB8AC3E}">
        <p14:creationId xmlns:p14="http://schemas.microsoft.com/office/powerpoint/2010/main" val="2540725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B5D31-B76C-FE12-64DA-3CF43631A0D3}"/>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463BD7DE-7686-B0D9-330F-0C1172541F6D}"/>
              </a:ext>
            </a:extLst>
          </p:cNvPr>
          <p:cNvSpPr txBox="1">
            <a:spLocks noGrp="1"/>
          </p:cNvSpPr>
          <p:nvPr>
            <p:ph type="sldNum" sz="quarter" idx="7"/>
          </p:nvPr>
        </p:nvSpPr>
        <p:spPr>
          <a:prstGeom prst="rect">
            <a:avLst/>
          </a:prstGeom>
        </p:spPr>
        <p:txBody>
          <a:bodyPr vert="horz" wrap="square" lIns="0" tIns="476" rIns="0" bIns="0" rtlCol="0">
            <a:spAutoFit/>
          </a:bodyPr>
          <a:lstStyle/>
          <a:p>
            <a:pPr marL="28575" algn="l" defTabSz="685800" rtl="0">
              <a:spcBef>
                <a:spcPts val="4"/>
              </a:spcBef>
              <a:defRPr/>
            </a:pPr>
            <a:fld id="{81D60167-4931-47E6-BA6A-407CBD079E47}" type="slidenum">
              <a:rPr kern="1200" dirty="0">
                <a:ea typeface="+mn-ea"/>
              </a:rPr>
              <a:pPr marL="28575" algn="l" defTabSz="685800" rtl="0">
                <a:spcBef>
                  <a:spcPts val="4"/>
                </a:spcBef>
                <a:defRPr/>
              </a:pPr>
              <a:t>67</a:t>
            </a:fld>
            <a:r>
              <a:rPr kern="1200" spc="176" dirty="0">
                <a:ea typeface="+mn-ea"/>
              </a:rPr>
              <a:t> </a:t>
            </a:r>
            <a:r>
              <a:rPr kern="1200" dirty="0">
                <a:ea typeface="+mn-ea"/>
              </a:rPr>
              <a:t>|</a:t>
            </a:r>
            <a:r>
              <a:rPr kern="1200" spc="300" dirty="0">
                <a:ea typeface="+mn-ea"/>
              </a:rPr>
              <a:t> </a:t>
            </a:r>
            <a:r>
              <a:rPr kern="1200" dirty="0">
                <a:ea typeface="+mn-ea"/>
              </a:rPr>
              <a:t>Faculty</a:t>
            </a:r>
            <a:r>
              <a:rPr kern="1200" spc="-11" dirty="0">
                <a:ea typeface="+mn-ea"/>
              </a:rPr>
              <a:t> </a:t>
            </a:r>
            <a:r>
              <a:rPr kern="1200" dirty="0">
                <a:ea typeface="+mn-ea"/>
              </a:rPr>
              <a:t>of</a:t>
            </a:r>
            <a:r>
              <a:rPr kern="1200" spc="-15" dirty="0">
                <a:ea typeface="+mn-ea"/>
              </a:rPr>
              <a:t> </a:t>
            </a:r>
            <a:r>
              <a:rPr kern="1200" dirty="0">
                <a:ea typeface="+mn-ea"/>
              </a:rPr>
              <a:t>Business</a:t>
            </a:r>
            <a:r>
              <a:rPr kern="1200" spc="-15" dirty="0">
                <a:ea typeface="+mn-ea"/>
              </a:rPr>
              <a:t> </a:t>
            </a:r>
            <a:r>
              <a:rPr kern="1200" dirty="0">
                <a:ea typeface="+mn-ea"/>
              </a:rPr>
              <a:t>and</a:t>
            </a:r>
            <a:r>
              <a:rPr kern="1200" spc="-15" dirty="0">
                <a:ea typeface="+mn-ea"/>
              </a:rPr>
              <a:t> </a:t>
            </a:r>
            <a:r>
              <a:rPr kern="1200" dirty="0">
                <a:ea typeface="+mn-ea"/>
              </a:rPr>
              <a:t>Law</a:t>
            </a:r>
            <a:r>
              <a:rPr kern="1200" spc="-11" dirty="0">
                <a:ea typeface="+mn-ea"/>
              </a:rPr>
              <a:t> </a:t>
            </a:r>
            <a:r>
              <a:rPr kern="1200" dirty="0">
                <a:ea typeface="+mn-ea"/>
              </a:rPr>
              <a:t>|</a:t>
            </a:r>
            <a:r>
              <a:rPr kern="1200" spc="-11" dirty="0">
                <a:ea typeface="+mn-ea"/>
              </a:rPr>
              <a:t> </a:t>
            </a:r>
            <a:r>
              <a:rPr kern="1200" dirty="0">
                <a:ea typeface="+mn-ea"/>
              </a:rPr>
              <a:t>Peter</a:t>
            </a:r>
            <a:r>
              <a:rPr kern="1200" spc="-8" dirty="0">
                <a:ea typeface="+mn-ea"/>
              </a:rPr>
              <a:t> </a:t>
            </a:r>
            <a:r>
              <a:rPr kern="1200" dirty="0">
                <a:ea typeface="+mn-ea"/>
              </a:rPr>
              <a:t>Faber</a:t>
            </a:r>
            <a:r>
              <a:rPr kern="1200" spc="-11" dirty="0">
                <a:ea typeface="+mn-ea"/>
              </a:rPr>
              <a:t> </a:t>
            </a:r>
            <a:r>
              <a:rPr kern="1200" dirty="0">
                <a:ea typeface="+mn-ea"/>
              </a:rPr>
              <a:t>Business</a:t>
            </a:r>
            <a:r>
              <a:rPr kern="1200" spc="-11" dirty="0">
                <a:ea typeface="+mn-ea"/>
              </a:rPr>
              <a:t> </a:t>
            </a:r>
            <a:r>
              <a:rPr kern="1200" spc="-8" dirty="0">
                <a:ea typeface="+mn-ea"/>
              </a:rPr>
              <a:t>School</a:t>
            </a:r>
          </a:p>
        </p:txBody>
      </p:sp>
      <p:sp>
        <p:nvSpPr>
          <p:cNvPr id="2" name="Rectangle 1">
            <a:extLst>
              <a:ext uri="{FF2B5EF4-FFF2-40B4-BE49-F238E27FC236}">
                <a16:creationId xmlns:a16="http://schemas.microsoft.com/office/drawing/2014/main" id="{6821BC0C-2076-08F3-DE51-682333DB3D61}"/>
              </a:ext>
            </a:extLst>
          </p:cNvPr>
          <p:cNvSpPr>
            <a:spLocks noChangeArrowheads="1"/>
          </p:cNvSpPr>
          <p:nvPr/>
        </p:nvSpPr>
        <p:spPr bwMode="auto">
          <a:xfrm>
            <a:off x="0" y="1524000"/>
            <a:ext cx="9144000" cy="3234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lgn="l" defTabSz="685800" rtl="0" eaLnBrk="0" fontAlgn="base" hangingPunct="0">
              <a:lnSpc>
                <a:spcPct val="150000"/>
              </a:lnSpc>
              <a:spcBef>
                <a:spcPct val="0"/>
              </a:spcBef>
              <a:spcAft>
                <a:spcPct val="0"/>
              </a:spcAft>
              <a:buFont typeface="Arial" panose="020B0604020202020204" pitchFamily="34" charset="0"/>
              <a:buChar char="•"/>
              <a:defRPr/>
            </a:pPr>
            <a:r>
              <a:rPr lang="en-US" sz="2800" kern="1200" dirty="0">
                <a:solidFill>
                  <a:prstClr val="black"/>
                </a:solidFill>
                <a:latin typeface="Calibri"/>
                <a:ea typeface="+mn-ea"/>
                <a:cs typeface="+mn-cs"/>
              </a:rPr>
              <a:t>These guidelines are designed to </a:t>
            </a:r>
            <a:r>
              <a:rPr lang="en-US" sz="2800" b="1" kern="1200" dirty="0">
                <a:solidFill>
                  <a:prstClr val="black"/>
                </a:solidFill>
                <a:latin typeface="Calibri"/>
                <a:ea typeface="+mn-ea"/>
                <a:cs typeface="+mn-cs"/>
              </a:rPr>
              <a:t>support your learning</a:t>
            </a:r>
            <a:r>
              <a:rPr lang="en-US" sz="2800" kern="1200" dirty="0">
                <a:solidFill>
                  <a:prstClr val="black"/>
                </a:solidFill>
                <a:latin typeface="Calibri"/>
                <a:ea typeface="+mn-ea"/>
                <a:cs typeface="+mn-cs"/>
              </a:rPr>
              <a:t> and help you apply necessary techniques effectively. For </a:t>
            </a:r>
            <a:r>
              <a:rPr lang="en-US" sz="2800" b="1" kern="1200" dirty="0">
                <a:solidFill>
                  <a:prstClr val="black"/>
                </a:solidFill>
                <a:latin typeface="Calibri"/>
                <a:ea typeface="+mn-ea"/>
                <a:cs typeface="+mn-cs"/>
              </a:rPr>
              <a:t>lab or assessment submissions</a:t>
            </a:r>
            <a:r>
              <a:rPr lang="en-US" sz="2800" kern="1200" dirty="0">
                <a:solidFill>
                  <a:prstClr val="black"/>
                </a:solidFill>
                <a:latin typeface="Calibri"/>
                <a:ea typeface="+mn-ea"/>
                <a:cs typeface="+mn-cs"/>
              </a:rPr>
              <a:t>, please follow instructions and complete tasks based on </a:t>
            </a:r>
            <a:r>
              <a:rPr lang="en-US" sz="2800" b="1" kern="1200" dirty="0">
                <a:solidFill>
                  <a:prstClr val="black"/>
                </a:solidFill>
                <a:highlight>
                  <a:srgbClr val="FFFF00"/>
                </a:highlight>
                <a:latin typeface="Calibri"/>
                <a:ea typeface="+mn-ea"/>
                <a:cs typeface="+mn-cs"/>
                <a:hlinkClick r:id="rId2"/>
              </a:rPr>
              <a:t>Ca</a:t>
            </a:r>
            <a:r>
              <a:rPr lang="en-US" sz="2800" b="1" kern="1200" dirty="0">
                <a:solidFill>
                  <a:prstClr val="black"/>
                </a:solidFill>
                <a:highlight>
                  <a:srgbClr val="FFFF00"/>
                </a:highlight>
                <a:latin typeface="Calibri"/>
                <a:ea typeface="+mn-ea"/>
                <a:cs typeface="+mn-cs"/>
                <a:hlinkClick r:id="rId3"/>
              </a:rPr>
              <a:t>nv</a:t>
            </a:r>
            <a:r>
              <a:rPr lang="en-US" sz="2800" b="1" kern="1200" dirty="0">
                <a:solidFill>
                  <a:prstClr val="black"/>
                </a:solidFill>
                <a:highlight>
                  <a:srgbClr val="FFFF00"/>
                </a:highlight>
                <a:latin typeface="Calibri"/>
                <a:ea typeface="+mn-ea"/>
                <a:cs typeface="+mn-cs"/>
                <a:hlinkClick r:id="rId2"/>
              </a:rPr>
              <a:t>as</a:t>
            </a:r>
            <a:r>
              <a:rPr lang="en-US" sz="2800" kern="1200" dirty="0">
                <a:solidFill>
                  <a:prstClr val="black"/>
                </a:solidFill>
                <a:latin typeface="Calibri"/>
                <a:ea typeface="+mn-ea"/>
                <a:cs typeface="+mn-cs"/>
              </a:rPr>
              <a:t>. If you have any questions, feel free to ask—I’m happy to help!</a:t>
            </a:r>
          </a:p>
        </p:txBody>
      </p:sp>
      <p:sp>
        <p:nvSpPr>
          <p:cNvPr id="4" name="object 2">
            <a:extLst>
              <a:ext uri="{FF2B5EF4-FFF2-40B4-BE49-F238E27FC236}">
                <a16:creationId xmlns:a16="http://schemas.microsoft.com/office/drawing/2014/main" id="{15D8BF61-E6FB-9A63-7350-A3B2944726E2}"/>
              </a:ext>
            </a:extLst>
          </p:cNvPr>
          <p:cNvSpPr txBox="1">
            <a:spLocks/>
          </p:cNvSpPr>
          <p:nvPr/>
        </p:nvSpPr>
        <p:spPr>
          <a:xfrm>
            <a:off x="1" y="13827"/>
            <a:ext cx="7086600" cy="440505"/>
          </a:xfrm>
          <a:prstGeom prst="rect">
            <a:avLst/>
          </a:prstGeom>
          <a:solidFill>
            <a:schemeClr val="bg1"/>
          </a:solidFill>
        </p:spPr>
        <p:txBody>
          <a:bodyPr vert="horz" wrap="square" lIns="0" tIns="9525" rIns="0" bIns="0" rtlCol="0">
            <a:spAutoFit/>
          </a:bodyPr>
          <a:lstStyle>
            <a:lvl1pPr>
              <a:defRPr sz="2900" b="1" i="0">
                <a:solidFill>
                  <a:srgbClr val="3D3935"/>
                </a:solidFill>
                <a:latin typeface="Arial"/>
                <a:ea typeface="+mj-ea"/>
                <a:cs typeface="Arial"/>
              </a:defRPr>
            </a:lvl1pPr>
          </a:lstStyle>
          <a:p>
            <a:pPr marL="9525" algn="l" defTabSz="685800" rtl="0">
              <a:spcBef>
                <a:spcPts val="75"/>
              </a:spcBef>
              <a:defRPr/>
            </a:pPr>
            <a:r>
              <a:rPr lang="en-US" sz="2800" spc="-8" dirty="0">
                <a:latin typeface="+mj-lt"/>
              </a:rPr>
              <a:t>Submission of Labs &amp; Assessments</a:t>
            </a:r>
          </a:p>
        </p:txBody>
      </p:sp>
    </p:spTree>
    <p:extLst>
      <p:ext uri="{BB962C8B-B14F-4D97-AF65-F5344CB8AC3E}">
        <p14:creationId xmlns:p14="http://schemas.microsoft.com/office/powerpoint/2010/main" val="3809962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AE2E-97E0-BDCA-618B-720FE1F7F0A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13548F9-A26E-1B74-C2A0-A0350AC21E39}"/>
              </a:ext>
            </a:extLst>
          </p:cNvPr>
          <p:cNvSpPr txBox="1">
            <a:spLocks noGrp="1"/>
          </p:cNvSpPr>
          <p:nvPr>
            <p:ph type="title"/>
          </p:nvPr>
        </p:nvSpPr>
        <p:spPr>
          <a:xfrm>
            <a:off x="0" y="33069"/>
            <a:ext cx="6553200" cy="440505"/>
          </a:xfrm>
          <a:prstGeom prst="rect">
            <a:avLst/>
          </a:prstGeom>
        </p:spPr>
        <p:txBody>
          <a:bodyPr vert="horz" wrap="square" lIns="0" tIns="9525" rIns="0" bIns="0" rtlCol="0">
            <a:spAutoFit/>
          </a:bodyPr>
          <a:lstStyle/>
          <a:p>
            <a:pPr marL="9525">
              <a:spcBef>
                <a:spcPts val="75"/>
              </a:spcBef>
            </a:pPr>
            <a:r>
              <a:rPr lang="en-US" sz="2800" dirty="0">
                <a:latin typeface="+mj-lt"/>
              </a:rPr>
              <a:t>Thank You</a:t>
            </a:r>
            <a:endParaRPr sz="2800" spc="-8" dirty="0">
              <a:latin typeface="+mj-lt"/>
            </a:endParaRPr>
          </a:p>
        </p:txBody>
      </p:sp>
      <p:sp>
        <p:nvSpPr>
          <p:cNvPr id="4" name="object 4">
            <a:extLst>
              <a:ext uri="{FF2B5EF4-FFF2-40B4-BE49-F238E27FC236}">
                <a16:creationId xmlns:a16="http://schemas.microsoft.com/office/drawing/2014/main" id="{285BD2D9-AABA-65D7-AD99-6F5B8666F073}"/>
              </a:ext>
            </a:extLst>
          </p:cNvPr>
          <p:cNvSpPr txBox="1">
            <a:spLocks noGrp="1"/>
          </p:cNvSpPr>
          <p:nvPr>
            <p:ph type="sldNum" sz="quarter" idx="7"/>
          </p:nvPr>
        </p:nvSpPr>
        <p:spPr>
          <a:prstGeom prst="rect">
            <a:avLst/>
          </a:prstGeom>
        </p:spPr>
        <p:txBody>
          <a:bodyPr vert="horz" wrap="square" lIns="0" tIns="476" rIns="0" bIns="0" rtlCol="0">
            <a:spAutoFit/>
          </a:bodyPr>
          <a:lstStyle/>
          <a:p>
            <a:pPr marL="28575" algn="l" defTabSz="685800" rtl="0">
              <a:spcBef>
                <a:spcPts val="4"/>
              </a:spcBef>
              <a:defRPr/>
            </a:pPr>
            <a:fld id="{81D60167-4931-47E6-BA6A-407CBD079E47}" type="slidenum">
              <a:rPr dirty="0">
                <a:ea typeface="+mn-ea"/>
              </a:rPr>
              <a:pPr marL="28575" algn="l" defTabSz="685800" rtl="0">
                <a:spcBef>
                  <a:spcPts val="4"/>
                </a:spcBef>
                <a:defRPr/>
              </a:pPr>
              <a:t>68</a:t>
            </a:fld>
            <a:r>
              <a:rPr spc="176" dirty="0">
                <a:ea typeface="+mn-ea"/>
              </a:rPr>
              <a:t> </a:t>
            </a:r>
            <a:r>
              <a:rPr dirty="0">
                <a:ea typeface="+mn-ea"/>
              </a:rPr>
              <a:t>|</a:t>
            </a:r>
            <a:r>
              <a:rPr spc="300" dirty="0">
                <a:ea typeface="+mn-ea"/>
              </a:rPr>
              <a:t> </a:t>
            </a:r>
            <a:r>
              <a:rPr dirty="0">
                <a:ea typeface="+mn-ea"/>
              </a:rPr>
              <a:t>Faculty</a:t>
            </a:r>
            <a:r>
              <a:rPr spc="-11" dirty="0">
                <a:ea typeface="+mn-ea"/>
              </a:rPr>
              <a:t> </a:t>
            </a:r>
            <a:r>
              <a:rPr dirty="0">
                <a:ea typeface="+mn-ea"/>
              </a:rPr>
              <a:t>of</a:t>
            </a:r>
            <a:r>
              <a:rPr spc="-15" dirty="0">
                <a:ea typeface="+mn-ea"/>
              </a:rPr>
              <a:t> </a:t>
            </a:r>
            <a:r>
              <a:rPr dirty="0">
                <a:ea typeface="+mn-ea"/>
              </a:rPr>
              <a:t>Business</a:t>
            </a:r>
            <a:r>
              <a:rPr spc="-15" dirty="0">
                <a:ea typeface="+mn-ea"/>
              </a:rPr>
              <a:t> </a:t>
            </a:r>
            <a:r>
              <a:rPr dirty="0">
                <a:ea typeface="+mn-ea"/>
              </a:rPr>
              <a:t>and</a:t>
            </a:r>
            <a:r>
              <a:rPr spc="-15" dirty="0">
                <a:ea typeface="+mn-ea"/>
              </a:rPr>
              <a:t> </a:t>
            </a:r>
            <a:r>
              <a:rPr dirty="0">
                <a:ea typeface="+mn-ea"/>
              </a:rPr>
              <a:t>Law</a:t>
            </a:r>
            <a:r>
              <a:rPr spc="-11" dirty="0">
                <a:ea typeface="+mn-ea"/>
              </a:rPr>
              <a:t> </a:t>
            </a:r>
            <a:r>
              <a:rPr dirty="0">
                <a:ea typeface="+mn-ea"/>
              </a:rPr>
              <a:t>|</a:t>
            </a:r>
            <a:r>
              <a:rPr spc="-11" dirty="0">
                <a:ea typeface="+mn-ea"/>
              </a:rPr>
              <a:t> </a:t>
            </a:r>
            <a:r>
              <a:rPr dirty="0">
                <a:ea typeface="+mn-ea"/>
              </a:rPr>
              <a:t>Peter</a:t>
            </a:r>
            <a:r>
              <a:rPr spc="-8" dirty="0">
                <a:ea typeface="+mn-ea"/>
              </a:rPr>
              <a:t> </a:t>
            </a:r>
            <a:r>
              <a:rPr dirty="0">
                <a:ea typeface="+mn-ea"/>
              </a:rPr>
              <a:t>Faber</a:t>
            </a:r>
            <a:r>
              <a:rPr spc="-11" dirty="0">
                <a:ea typeface="+mn-ea"/>
              </a:rPr>
              <a:t> </a:t>
            </a:r>
            <a:r>
              <a:rPr dirty="0">
                <a:ea typeface="+mn-ea"/>
              </a:rPr>
              <a:t>Business</a:t>
            </a:r>
            <a:r>
              <a:rPr spc="-11" dirty="0">
                <a:ea typeface="+mn-ea"/>
              </a:rPr>
              <a:t> </a:t>
            </a:r>
            <a:r>
              <a:rPr spc="-8" dirty="0">
                <a:ea typeface="+mn-ea"/>
              </a:rPr>
              <a:t>School</a:t>
            </a:r>
          </a:p>
        </p:txBody>
      </p:sp>
      <p:sp>
        <p:nvSpPr>
          <p:cNvPr id="3" name="object 3">
            <a:extLst>
              <a:ext uri="{FF2B5EF4-FFF2-40B4-BE49-F238E27FC236}">
                <a16:creationId xmlns:a16="http://schemas.microsoft.com/office/drawing/2014/main" id="{1C5F5B67-D420-B363-36D0-076510E9FACF}"/>
              </a:ext>
            </a:extLst>
          </p:cNvPr>
          <p:cNvSpPr txBox="1"/>
          <p:nvPr/>
        </p:nvSpPr>
        <p:spPr>
          <a:xfrm>
            <a:off x="154858" y="664444"/>
            <a:ext cx="5808821" cy="491000"/>
          </a:xfrm>
          <a:prstGeom prst="rect">
            <a:avLst/>
          </a:prstGeom>
        </p:spPr>
        <p:txBody>
          <a:bodyPr vert="horz" wrap="square" lIns="0" tIns="59531" rIns="0" bIns="0" rtlCol="0">
            <a:spAutoFit/>
          </a:bodyPr>
          <a:lstStyle/>
          <a:p>
            <a:pPr marL="342424" indent="-332899" algn="l" defTabSz="685800" rtl="0">
              <a:spcBef>
                <a:spcPts val="469"/>
              </a:spcBef>
              <a:buClr>
                <a:srgbClr val="F2120C"/>
              </a:buClr>
              <a:buSzPct val="75000"/>
              <a:buFont typeface="Arial"/>
              <a:buChar char="•"/>
              <a:tabLst>
                <a:tab pos="342424" algn="l"/>
              </a:tabLst>
              <a:defRPr/>
            </a:pPr>
            <a:r>
              <a:rPr lang="en-US" sz="2800" i="1" dirty="0">
                <a:solidFill>
                  <a:prstClr val="black"/>
                </a:solidFill>
                <a:latin typeface="Calibri"/>
                <a:ea typeface="+mn-ea"/>
                <a:cs typeface="Arial"/>
              </a:rPr>
              <a:t>Have a Great Learning Day!</a:t>
            </a:r>
            <a:endParaRPr sz="2800" dirty="0">
              <a:solidFill>
                <a:prstClr val="black"/>
              </a:solidFill>
              <a:latin typeface="Calibri"/>
              <a:ea typeface="+mn-ea"/>
              <a:cs typeface="Arial"/>
            </a:endParaRPr>
          </a:p>
        </p:txBody>
      </p:sp>
      <p:sp>
        <p:nvSpPr>
          <p:cNvPr id="5" name="object 3">
            <a:extLst>
              <a:ext uri="{FF2B5EF4-FFF2-40B4-BE49-F238E27FC236}">
                <a16:creationId xmlns:a16="http://schemas.microsoft.com/office/drawing/2014/main" id="{4D47354F-B664-DD16-78CE-61C2CA4253AA}"/>
              </a:ext>
            </a:extLst>
          </p:cNvPr>
          <p:cNvSpPr txBox="1"/>
          <p:nvPr/>
        </p:nvSpPr>
        <p:spPr>
          <a:xfrm>
            <a:off x="154857" y="1277408"/>
            <a:ext cx="6626942" cy="491000"/>
          </a:xfrm>
          <a:prstGeom prst="rect">
            <a:avLst/>
          </a:prstGeom>
        </p:spPr>
        <p:txBody>
          <a:bodyPr vert="horz" wrap="square" lIns="0" tIns="59531" rIns="0" bIns="0" rtlCol="0">
            <a:spAutoFit/>
          </a:bodyPr>
          <a:lstStyle/>
          <a:p>
            <a:pPr marL="342424" indent="-332899" algn="l" defTabSz="685800" rtl="0">
              <a:spcBef>
                <a:spcPts val="469"/>
              </a:spcBef>
              <a:buClr>
                <a:srgbClr val="F2120C"/>
              </a:buClr>
              <a:buSzPct val="75000"/>
              <a:buFont typeface="Arial"/>
              <a:buChar char="•"/>
              <a:tabLst>
                <a:tab pos="342424" algn="l"/>
              </a:tabLst>
              <a:defRPr/>
            </a:pPr>
            <a:r>
              <a:rPr lang="en-US" sz="2800" dirty="0">
                <a:solidFill>
                  <a:prstClr val="black"/>
                </a:solidFill>
                <a:latin typeface="Calibri"/>
                <a:ea typeface="+mn-ea"/>
                <a:cs typeface="+mn-cs"/>
              </a:rPr>
              <a:t>Feel free to reach out with any questions!</a:t>
            </a:r>
            <a:endParaRPr sz="2800" dirty="0">
              <a:solidFill>
                <a:prstClr val="black"/>
              </a:solidFill>
              <a:latin typeface="Calibri"/>
              <a:ea typeface="+mn-ea"/>
              <a:cs typeface="Arial"/>
            </a:endParaRPr>
          </a:p>
        </p:txBody>
      </p:sp>
      <p:sp>
        <p:nvSpPr>
          <p:cNvPr id="6" name="object 3">
            <a:extLst>
              <a:ext uri="{FF2B5EF4-FFF2-40B4-BE49-F238E27FC236}">
                <a16:creationId xmlns:a16="http://schemas.microsoft.com/office/drawing/2014/main" id="{26A8C491-6C04-81E4-0F77-7812ABB2A303}"/>
              </a:ext>
            </a:extLst>
          </p:cNvPr>
          <p:cNvSpPr txBox="1"/>
          <p:nvPr/>
        </p:nvSpPr>
        <p:spPr>
          <a:xfrm>
            <a:off x="154857" y="1892419"/>
            <a:ext cx="5808821" cy="491000"/>
          </a:xfrm>
          <a:prstGeom prst="rect">
            <a:avLst/>
          </a:prstGeom>
        </p:spPr>
        <p:txBody>
          <a:bodyPr vert="horz" wrap="square" lIns="0" tIns="59531" rIns="0" bIns="0" rtlCol="0">
            <a:spAutoFit/>
          </a:bodyPr>
          <a:lstStyle/>
          <a:p>
            <a:pPr marL="342424" indent="-332899" algn="l" defTabSz="685800" rtl="0">
              <a:spcBef>
                <a:spcPts val="469"/>
              </a:spcBef>
              <a:buClr>
                <a:srgbClr val="F2120C"/>
              </a:buClr>
              <a:buSzPct val="75000"/>
              <a:buFont typeface="Arial"/>
              <a:buChar char="•"/>
              <a:tabLst>
                <a:tab pos="342424" algn="l"/>
              </a:tabLst>
              <a:defRPr/>
            </a:pPr>
            <a:r>
              <a:rPr lang="en-US" sz="2800" dirty="0">
                <a:solidFill>
                  <a:prstClr val="black"/>
                </a:solidFill>
                <a:latin typeface="Calibri"/>
                <a:ea typeface="+mn-ea"/>
                <a:cs typeface="+mn-cs"/>
              </a:rPr>
              <a:t>Dr. Farshid Keivanian</a:t>
            </a:r>
            <a:endParaRPr sz="2800" dirty="0">
              <a:solidFill>
                <a:prstClr val="black"/>
              </a:solidFill>
              <a:latin typeface="Calibri"/>
              <a:ea typeface="+mn-ea"/>
              <a:cs typeface="Arial"/>
            </a:endParaRPr>
          </a:p>
        </p:txBody>
      </p:sp>
    </p:spTree>
    <p:extLst>
      <p:ext uri="{BB962C8B-B14F-4D97-AF65-F5344CB8AC3E}">
        <p14:creationId xmlns:p14="http://schemas.microsoft.com/office/powerpoint/2010/main" val="37055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AFA25-D532-7F23-9FC4-E4411D6E7D10}"/>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AF0AF5EB-921E-33BB-B39D-84EA2E6C300B}"/>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object 3">
            <a:extLst>
              <a:ext uri="{FF2B5EF4-FFF2-40B4-BE49-F238E27FC236}">
                <a16:creationId xmlns:a16="http://schemas.microsoft.com/office/drawing/2014/main" id="{99946F3B-F252-BB67-04C8-9BDC40FC49B0}"/>
              </a:ext>
            </a:extLst>
          </p:cNvPr>
          <p:cNvSpPr txBox="1">
            <a:spLocks/>
          </p:cNvSpPr>
          <p:nvPr/>
        </p:nvSpPr>
        <p:spPr>
          <a:xfrm>
            <a:off x="-5938" y="0"/>
            <a:ext cx="5262880" cy="471805"/>
          </a:xfrm>
          <a:prstGeom prst="rect">
            <a:avLst/>
          </a:prstGeom>
        </p:spPr>
        <p:txBody>
          <a:bodyPr vert="horz" wrap="square" lIns="0" tIns="15875" rIns="0" bIns="0" rtlCol="0">
            <a:spAutoFit/>
          </a:bodyPr>
          <a:lstStyle>
            <a:lvl1pPr>
              <a:defRPr sz="2600" b="1" i="0">
                <a:solidFill>
                  <a:srgbClr val="3C3935"/>
                </a:solidFill>
                <a:latin typeface="Arial"/>
                <a:ea typeface="+mj-ea"/>
                <a:cs typeface="Arial"/>
              </a:defRPr>
            </a:lvl1pPr>
          </a:lstStyle>
          <a:p>
            <a:pPr marL="12700">
              <a:spcBef>
                <a:spcPts val="125"/>
              </a:spcBef>
            </a:pPr>
            <a:r>
              <a:rPr lang="en-US" sz="2900" dirty="0"/>
              <a:t>Week 8 – Lab 4</a:t>
            </a:r>
          </a:p>
        </p:txBody>
      </p:sp>
      <p:graphicFrame>
        <p:nvGraphicFramePr>
          <p:cNvPr id="7" name="Table 6">
            <a:extLst>
              <a:ext uri="{FF2B5EF4-FFF2-40B4-BE49-F238E27FC236}">
                <a16:creationId xmlns:a16="http://schemas.microsoft.com/office/drawing/2014/main" id="{E28C4EAF-5CB0-0813-71D4-B6E16F27A235}"/>
              </a:ext>
            </a:extLst>
          </p:cNvPr>
          <p:cNvGraphicFramePr>
            <a:graphicFrameLocks noGrp="1"/>
          </p:cNvGraphicFramePr>
          <p:nvPr>
            <p:extLst>
              <p:ext uri="{D42A27DB-BD31-4B8C-83A1-F6EECF244321}">
                <p14:modId xmlns:p14="http://schemas.microsoft.com/office/powerpoint/2010/main" val="1328749340"/>
              </p:ext>
            </p:extLst>
          </p:nvPr>
        </p:nvGraphicFramePr>
        <p:xfrm>
          <a:off x="74062" y="1173163"/>
          <a:ext cx="8993738" cy="2272296"/>
        </p:xfrm>
        <a:graphic>
          <a:graphicData uri="http://schemas.openxmlformats.org/drawingml/2006/table">
            <a:tbl>
              <a:tblPr>
                <a:tableStyleId>{ED083AE6-46FA-4A59-8FB0-9F97EB10719F}</a:tableStyleId>
              </a:tblPr>
              <a:tblGrid>
                <a:gridCol w="1602338">
                  <a:extLst>
                    <a:ext uri="{9D8B030D-6E8A-4147-A177-3AD203B41FA5}">
                      <a16:colId xmlns:a16="http://schemas.microsoft.com/office/drawing/2014/main" val="3543250621"/>
                    </a:ext>
                  </a:extLst>
                </a:gridCol>
                <a:gridCol w="1524000">
                  <a:extLst>
                    <a:ext uri="{9D8B030D-6E8A-4147-A177-3AD203B41FA5}">
                      <a16:colId xmlns:a16="http://schemas.microsoft.com/office/drawing/2014/main" val="1038156237"/>
                    </a:ext>
                  </a:extLst>
                </a:gridCol>
                <a:gridCol w="1752600">
                  <a:extLst>
                    <a:ext uri="{9D8B030D-6E8A-4147-A177-3AD203B41FA5}">
                      <a16:colId xmlns:a16="http://schemas.microsoft.com/office/drawing/2014/main" val="1972535896"/>
                    </a:ext>
                  </a:extLst>
                </a:gridCol>
                <a:gridCol w="1676400">
                  <a:extLst>
                    <a:ext uri="{9D8B030D-6E8A-4147-A177-3AD203B41FA5}">
                      <a16:colId xmlns:a16="http://schemas.microsoft.com/office/drawing/2014/main" val="149181932"/>
                    </a:ext>
                  </a:extLst>
                </a:gridCol>
                <a:gridCol w="2438400">
                  <a:extLst>
                    <a:ext uri="{9D8B030D-6E8A-4147-A177-3AD203B41FA5}">
                      <a16:colId xmlns:a16="http://schemas.microsoft.com/office/drawing/2014/main" val="2592154443"/>
                    </a:ext>
                  </a:extLst>
                </a:gridCol>
              </a:tblGrid>
              <a:tr h="485431">
                <a:tc>
                  <a:txBody>
                    <a:bodyPr/>
                    <a:lstStyle/>
                    <a:p>
                      <a:r>
                        <a:rPr lang="en-US" sz="2800" b="1"/>
                        <a:t>Lab Session</a:t>
                      </a:r>
                      <a:endParaRPr lang="en-US" sz="2800"/>
                    </a:p>
                  </a:txBody>
                  <a:tcPr marL="69347" marR="69347" marT="34674" marB="34674" anchor="ctr"/>
                </a:tc>
                <a:tc>
                  <a:txBody>
                    <a:bodyPr/>
                    <a:lstStyle/>
                    <a:p>
                      <a:r>
                        <a:rPr lang="en-US" sz="2800" b="1"/>
                        <a:t>Topic</a:t>
                      </a:r>
                      <a:endParaRPr lang="en-US" sz="2800"/>
                    </a:p>
                  </a:txBody>
                  <a:tcPr marL="69347" marR="69347" marT="34674" marB="34674" anchor="ctr"/>
                </a:tc>
                <a:tc>
                  <a:txBody>
                    <a:bodyPr/>
                    <a:lstStyle/>
                    <a:p>
                      <a:r>
                        <a:rPr lang="en-US" sz="2800" b="1"/>
                        <a:t>Lab Type</a:t>
                      </a:r>
                      <a:endParaRPr lang="en-US" sz="2800"/>
                    </a:p>
                  </a:txBody>
                  <a:tcPr marL="69347" marR="69347" marT="34674" marB="34674" anchor="ctr"/>
                </a:tc>
                <a:tc>
                  <a:txBody>
                    <a:bodyPr/>
                    <a:lstStyle/>
                    <a:p>
                      <a:r>
                        <a:rPr lang="en-US" sz="2800" b="1" dirty="0"/>
                        <a:t>Saving Enabled?</a:t>
                      </a:r>
                      <a:endParaRPr lang="en-US" sz="2800" dirty="0"/>
                    </a:p>
                  </a:txBody>
                  <a:tcPr marL="69347" marR="69347" marT="34674" marB="34674" anchor="ctr"/>
                </a:tc>
                <a:tc>
                  <a:txBody>
                    <a:bodyPr/>
                    <a:lstStyle/>
                    <a:p>
                      <a:r>
                        <a:rPr lang="en-US" sz="2800" b="1"/>
                        <a:t>Notes</a:t>
                      </a:r>
                      <a:endParaRPr lang="en-US" sz="2800"/>
                    </a:p>
                  </a:txBody>
                  <a:tcPr marL="69347" marR="69347" marT="34674" marB="34674" anchor="ctr"/>
                </a:tc>
                <a:extLst>
                  <a:ext uri="{0D108BD9-81ED-4DB2-BD59-A6C34878D82A}">
                    <a16:rowId xmlns:a16="http://schemas.microsoft.com/office/drawing/2014/main" val="1356719452"/>
                  </a:ext>
                </a:extLst>
              </a:tr>
              <a:tr h="0">
                <a:tc>
                  <a:txBody>
                    <a:bodyPr/>
                    <a:lstStyle/>
                    <a:p>
                      <a:r>
                        <a:rPr lang="en-US" sz="2800" b="1" dirty="0"/>
                        <a:t>Lab 6</a:t>
                      </a:r>
                      <a:endParaRPr lang="en-US" sz="2800" dirty="0"/>
                    </a:p>
                  </a:txBody>
                  <a:tcPr marL="69347" marR="69347" marT="34674" marB="34674" anchor="ctr"/>
                </a:tc>
                <a:tc>
                  <a:txBody>
                    <a:bodyPr/>
                    <a:lstStyle/>
                    <a:p>
                      <a:r>
                        <a:rPr lang="en-US" sz="2800"/>
                        <a:t>DP-900 Practice Test</a:t>
                      </a:r>
                    </a:p>
                  </a:txBody>
                  <a:tcPr marL="69347" marR="69347" marT="34674" marB="34674" anchor="ctr"/>
                </a:tc>
                <a:tc>
                  <a:txBody>
                    <a:bodyPr/>
                    <a:lstStyle/>
                    <a:p>
                      <a:pPr marL="457200" indent="-457200">
                        <a:buFont typeface="Wingdings" panose="05000000000000000000" pitchFamily="2" charset="2"/>
                        <a:buChar char="ü"/>
                      </a:pPr>
                      <a:r>
                        <a:rPr lang="en-US" sz="2800" b="1" dirty="0"/>
                        <a:t>Cloud Slice</a:t>
                      </a:r>
                      <a:endParaRPr lang="en-US" sz="2800" dirty="0"/>
                    </a:p>
                  </a:txBody>
                  <a:tcPr marL="69347" marR="69347" marT="34674" marB="34674" anchor="ctr"/>
                </a:tc>
                <a:tc>
                  <a:txBody>
                    <a:bodyPr/>
                    <a:lstStyle/>
                    <a:p>
                      <a:r>
                        <a:rPr lang="en-US" sz="2800" dirty="0">
                          <a:highlight>
                            <a:srgbClr val="FF0000"/>
                          </a:highlight>
                        </a:rPr>
                        <a:t>X </a:t>
                      </a:r>
                      <a:r>
                        <a:rPr lang="en-US" sz="2800" dirty="0"/>
                        <a:t> No</a:t>
                      </a:r>
                    </a:p>
                  </a:txBody>
                  <a:tcPr marL="69347" marR="69347" marT="34674" marB="34674" anchor="ctr"/>
                </a:tc>
                <a:tc>
                  <a:txBody>
                    <a:bodyPr/>
                    <a:lstStyle/>
                    <a:p>
                      <a:r>
                        <a:rPr lang="en-US" sz="2800" dirty="0"/>
                        <a:t>Practice exam must be done in one sitting</a:t>
                      </a:r>
                    </a:p>
                  </a:txBody>
                  <a:tcPr marL="69347" marR="69347" marT="34674" marB="34674" anchor="ctr"/>
                </a:tc>
                <a:extLst>
                  <a:ext uri="{0D108BD9-81ED-4DB2-BD59-A6C34878D82A}">
                    <a16:rowId xmlns:a16="http://schemas.microsoft.com/office/drawing/2014/main" val="939554283"/>
                  </a:ext>
                </a:extLst>
              </a:tr>
            </a:tbl>
          </a:graphicData>
        </a:graphic>
      </p:graphicFrame>
      <p:sp>
        <p:nvSpPr>
          <p:cNvPr id="8" name="Rectangle 1">
            <a:extLst>
              <a:ext uri="{FF2B5EF4-FFF2-40B4-BE49-F238E27FC236}">
                <a16:creationId xmlns:a16="http://schemas.microsoft.com/office/drawing/2014/main" id="{F81C3CA3-8FB9-BCD3-598C-FB3464F50574}"/>
              </a:ext>
            </a:extLst>
          </p:cNvPr>
          <p:cNvSpPr>
            <a:spLocks noChangeArrowheads="1"/>
          </p:cNvSpPr>
          <p:nvPr/>
        </p:nvSpPr>
        <p:spPr bwMode="auto">
          <a:xfrm>
            <a:off x="-5938" y="560874"/>
            <a:ext cx="39292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Breakdown of Lab Types: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44490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96602-3057-6D27-2345-2EBED1D6CFB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42FBE368-4757-307E-BEEC-363C722BBFCE}"/>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DEB87490-5B8D-DF35-E5BE-D4C53E5855E2}"/>
              </a:ext>
            </a:extLst>
          </p:cNvPr>
          <p:cNvSpPr txBox="1"/>
          <p:nvPr/>
        </p:nvSpPr>
        <p:spPr>
          <a:xfrm>
            <a:off x="10886" y="-204798"/>
            <a:ext cx="9149938" cy="671851"/>
          </a:xfrm>
          <a:prstGeom prst="rect">
            <a:avLst/>
          </a:prstGeom>
          <a:noFill/>
        </p:spPr>
        <p:txBody>
          <a:bodyPr wrap="square">
            <a:spAutoFit/>
          </a:bodyPr>
          <a:lstStyle/>
          <a:p>
            <a:pPr>
              <a:lnSpc>
                <a:spcPct val="150000"/>
              </a:lnSpc>
              <a:buNone/>
            </a:pPr>
            <a:r>
              <a:rPr lang="en-US" sz="2800" b="1" dirty="0">
                <a:latin typeface="+mj-lt"/>
              </a:rPr>
              <a:t>Goals of this Lab</a:t>
            </a:r>
          </a:p>
        </p:txBody>
      </p:sp>
      <p:sp>
        <p:nvSpPr>
          <p:cNvPr id="3" name="TextBox 2">
            <a:extLst>
              <a:ext uri="{FF2B5EF4-FFF2-40B4-BE49-F238E27FC236}">
                <a16:creationId xmlns:a16="http://schemas.microsoft.com/office/drawing/2014/main" id="{18947F30-1896-7801-EABB-2DE19A87B991}"/>
              </a:ext>
            </a:extLst>
          </p:cNvPr>
          <p:cNvSpPr txBox="1"/>
          <p:nvPr/>
        </p:nvSpPr>
        <p:spPr>
          <a:xfrm>
            <a:off x="10886" y="990600"/>
            <a:ext cx="9133114" cy="5842497"/>
          </a:xfrm>
          <a:prstGeom prst="rect">
            <a:avLst/>
          </a:prstGeom>
          <a:solidFill>
            <a:schemeClr val="bg1"/>
          </a:solidFill>
        </p:spPr>
        <p:txBody>
          <a:bodyPr wrap="square">
            <a:spAutoFit/>
          </a:bodyPr>
          <a:lstStyle/>
          <a:p>
            <a:pPr>
              <a:lnSpc>
                <a:spcPct val="150000"/>
              </a:lnSpc>
              <a:buNone/>
            </a:pPr>
            <a:r>
              <a:rPr lang="en-US" sz="2800" dirty="0">
                <a:latin typeface="+mj-lt"/>
              </a:rPr>
              <a:t>The main goals of this lab are to help you:</a:t>
            </a:r>
          </a:p>
          <a:p>
            <a:pPr marL="457200" indent="-457200">
              <a:lnSpc>
                <a:spcPct val="150000"/>
              </a:lnSpc>
              <a:buFont typeface="Arial" panose="020B0604020202020204" pitchFamily="34" charset="0"/>
              <a:buChar char="•"/>
            </a:pPr>
            <a:r>
              <a:rPr lang="en-US" sz="2800" b="1" dirty="0">
                <a:latin typeface="+mj-lt"/>
              </a:rPr>
              <a:t>Create a database</a:t>
            </a:r>
            <a:r>
              <a:rPr lang="en-US" sz="2800" dirty="0">
                <a:latin typeface="+mj-lt"/>
              </a:rPr>
              <a:t> based on the theoretical concepts of data modeling.</a:t>
            </a:r>
          </a:p>
          <a:p>
            <a:pPr marL="457200" indent="-457200">
              <a:lnSpc>
                <a:spcPct val="150000"/>
              </a:lnSpc>
              <a:buFont typeface="Arial" panose="020B0604020202020204" pitchFamily="34" charset="0"/>
              <a:buChar char="•"/>
            </a:pPr>
            <a:r>
              <a:rPr lang="en-US" sz="2800" b="1" dirty="0">
                <a:latin typeface="+mj-lt"/>
              </a:rPr>
              <a:t>Apply SQL programming</a:t>
            </a:r>
            <a:r>
              <a:rPr lang="en-US" sz="2800" dirty="0">
                <a:latin typeface="+mj-lt"/>
              </a:rPr>
              <a:t> to perform various data manipulation tasks.</a:t>
            </a:r>
          </a:p>
          <a:p>
            <a:pPr marL="457200" indent="-457200">
              <a:lnSpc>
                <a:spcPct val="150000"/>
              </a:lnSpc>
              <a:buFont typeface="Arial" panose="020B0604020202020204" pitchFamily="34" charset="0"/>
              <a:buChar char="•"/>
            </a:pPr>
            <a:r>
              <a:rPr lang="en-US" sz="2800" b="1" dirty="0">
                <a:latin typeface="+mj-lt"/>
              </a:rPr>
              <a:t>Design an ER diagram</a:t>
            </a:r>
            <a:r>
              <a:rPr lang="en-US" sz="2800" dirty="0">
                <a:latin typeface="+mj-lt"/>
              </a:rPr>
              <a:t> (Entity-Relationship Diagram) to visually represent your database structure.</a:t>
            </a:r>
          </a:p>
          <a:p>
            <a:pPr marL="457200" indent="-457200">
              <a:lnSpc>
                <a:spcPct val="150000"/>
              </a:lnSpc>
              <a:buFont typeface="Arial" panose="020B0604020202020204" pitchFamily="34" charset="0"/>
              <a:buChar char="•"/>
            </a:pPr>
            <a:r>
              <a:rPr lang="en-US" sz="2800" dirty="0">
                <a:latin typeface="+mj-lt"/>
              </a:rPr>
              <a:t>Demonstrate your ability to perform </a:t>
            </a:r>
            <a:r>
              <a:rPr lang="en-US" sz="2800" b="1" dirty="0">
                <a:latin typeface="+mj-lt"/>
              </a:rPr>
              <a:t>database operations</a:t>
            </a:r>
            <a:r>
              <a:rPr lang="en-US" sz="2800" dirty="0">
                <a:latin typeface="+mj-lt"/>
              </a:rPr>
              <a:t> like data definition, manipulation, and querying using SQL.</a:t>
            </a:r>
          </a:p>
        </p:txBody>
      </p:sp>
    </p:spTree>
    <p:extLst>
      <p:ext uri="{BB962C8B-B14F-4D97-AF65-F5344CB8AC3E}">
        <p14:creationId xmlns:p14="http://schemas.microsoft.com/office/powerpoint/2010/main" val="1306678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B69FD-1FBC-E34D-917B-77311F110C64}"/>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01C8BA2-FDE3-D1EC-1D56-BFBCBD0961B6}"/>
              </a:ext>
            </a:extLst>
          </p:cNvPr>
          <p:cNvSpPr txBox="1"/>
          <p:nvPr/>
        </p:nvSpPr>
        <p:spPr>
          <a:xfrm>
            <a:off x="578167" y="6552882"/>
            <a:ext cx="3697604" cy="173990"/>
          </a:xfrm>
          <a:prstGeom prst="rect">
            <a:avLst/>
          </a:prstGeom>
        </p:spPr>
        <p:txBody>
          <a:bodyPr vert="horz" wrap="square" lIns="0" tIns="15875" rIns="0" bIns="0" rtlCol="0">
            <a:spAutoFit/>
          </a:bodyPr>
          <a:lstStyle/>
          <a:p>
            <a:pPr marL="12700">
              <a:lnSpc>
                <a:spcPct val="100000"/>
              </a:lnSpc>
              <a:spcBef>
                <a:spcPts val="125"/>
              </a:spcBef>
              <a:tabLst>
                <a:tab pos="346710" algn="l"/>
              </a:tabLst>
            </a:pPr>
            <a:r>
              <a:rPr sz="950" dirty="0">
                <a:solidFill>
                  <a:srgbClr val="3C3935"/>
                </a:solidFill>
                <a:latin typeface="Arial"/>
                <a:cs typeface="Arial"/>
              </a:rPr>
              <a:t>2</a:t>
            </a:r>
            <a:r>
              <a:rPr sz="950" spc="305" dirty="0">
                <a:solidFill>
                  <a:srgbClr val="3C3935"/>
                </a:solidFill>
                <a:latin typeface="Arial"/>
                <a:cs typeface="Arial"/>
              </a:rPr>
              <a:t> </a:t>
            </a:r>
            <a:r>
              <a:rPr sz="950" spc="-50" dirty="0">
                <a:solidFill>
                  <a:srgbClr val="3C3935"/>
                </a:solidFill>
                <a:latin typeface="Arial"/>
                <a:cs typeface="Arial"/>
              </a:rPr>
              <a:t>|</a:t>
            </a:r>
            <a:r>
              <a:rPr sz="950" dirty="0">
                <a:solidFill>
                  <a:srgbClr val="3C3935"/>
                </a:solidFill>
                <a:latin typeface="Arial"/>
                <a:cs typeface="Arial"/>
              </a:rPr>
              <a:t>	Faculty</a:t>
            </a:r>
            <a:r>
              <a:rPr sz="950" spc="140" dirty="0">
                <a:solidFill>
                  <a:srgbClr val="3C3935"/>
                </a:solidFill>
                <a:latin typeface="Arial"/>
                <a:cs typeface="Arial"/>
              </a:rPr>
              <a:t> </a:t>
            </a:r>
            <a:r>
              <a:rPr sz="950" dirty="0">
                <a:solidFill>
                  <a:srgbClr val="3C3935"/>
                </a:solidFill>
                <a:latin typeface="Arial"/>
                <a:cs typeface="Arial"/>
              </a:rPr>
              <a:t>of</a:t>
            </a:r>
            <a:r>
              <a:rPr sz="950" spc="45"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dirty="0">
                <a:solidFill>
                  <a:srgbClr val="3C3935"/>
                </a:solidFill>
                <a:latin typeface="Arial"/>
                <a:cs typeface="Arial"/>
              </a:rPr>
              <a:t>and</a:t>
            </a:r>
            <a:r>
              <a:rPr sz="950" spc="75" dirty="0">
                <a:solidFill>
                  <a:srgbClr val="3C3935"/>
                </a:solidFill>
                <a:latin typeface="Arial"/>
                <a:cs typeface="Arial"/>
              </a:rPr>
              <a:t> </a:t>
            </a:r>
            <a:r>
              <a:rPr sz="950" dirty="0">
                <a:solidFill>
                  <a:srgbClr val="3C3935"/>
                </a:solidFill>
                <a:latin typeface="Arial"/>
                <a:cs typeface="Arial"/>
              </a:rPr>
              <a:t>Law</a:t>
            </a:r>
            <a:r>
              <a:rPr sz="950" spc="65" dirty="0">
                <a:solidFill>
                  <a:srgbClr val="3C3935"/>
                </a:solidFill>
                <a:latin typeface="Arial"/>
                <a:cs typeface="Arial"/>
              </a:rPr>
              <a:t> </a:t>
            </a:r>
            <a:r>
              <a:rPr sz="950" dirty="0">
                <a:solidFill>
                  <a:srgbClr val="3C3935"/>
                </a:solidFill>
                <a:latin typeface="Arial"/>
                <a:cs typeface="Arial"/>
              </a:rPr>
              <a:t>|</a:t>
            </a:r>
            <a:r>
              <a:rPr sz="950" spc="160" dirty="0">
                <a:solidFill>
                  <a:srgbClr val="3C3935"/>
                </a:solidFill>
                <a:latin typeface="Arial"/>
                <a:cs typeface="Arial"/>
              </a:rPr>
              <a:t> </a:t>
            </a:r>
            <a:r>
              <a:rPr sz="950" dirty="0">
                <a:solidFill>
                  <a:srgbClr val="3C3935"/>
                </a:solidFill>
                <a:latin typeface="Arial"/>
                <a:cs typeface="Arial"/>
              </a:rPr>
              <a:t>Peter</a:t>
            </a:r>
            <a:r>
              <a:rPr sz="950" spc="70" dirty="0">
                <a:solidFill>
                  <a:srgbClr val="3C3935"/>
                </a:solidFill>
                <a:latin typeface="Arial"/>
                <a:cs typeface="Arial"/>
              </a:rPr>
              <a:t> </a:t>
            </a:r>
            <a:r>
              <a:rPr sz="950" dirty="0">
                <a:solidFill>
                  <a:srgbClr val="3C3935"/>
                </a:solidFill>
                <a:latin typeface="Arial"/>
                <a:cs typeface="Arial"/>
              </a:rPr>
              <a:t>Faber</a:t>
            </a:r>
            <a:r>
              <a:rPr sz="950" spc="70" dirty="0">
                <a:solidFill>
                  <a:srgbClr val="3C3935"/>
                </a:solidFill>
                <a:latin typeface="Arial"/>
                <a:cs typeface="Arial"/>
              </a:rPr>
              <a:t> </a:t>
            </a:r>
            <a:r>
              <a:rPr sz="950" dirty="0">
                <a:solidFill>
                  <a:srgbClr val="3C3935"/>
                </a:solidFill>
                <a:latin typeface="Arial"/>
                <a:cs typeface="Arial"/>
              </a:rPr>
              <a:t>Business</a:t>
            </a:r>
            <a:r>
              <a:rPr sz="950" spc="145" dirty="0">
                <a:solidFill>
                  <a:srgbClr val="3C3935"/>
                </a:solidFill>
                <a:latin typeface="Arial"/>
                <a:cs typeface="Arial"/>
              </a:rPr>
              <a:t> </a:t>
            </a:r>
            <a:r>
              <a:rPr sz="950" spc="-10" dirty="0">
                <a:solidFill>
                  <a:srgbClr val="3C3935"/>
                </a:solidFill>
                <a:latin typeface="Arial"/>
                <a:cs typeface="Arial"/>
              </a:rPr>
              <a:t>School</a:t>
            </a:r>
            <a:endParaRPr sz="950">
              <a:latin typeface="Arial"/>
              <a:cs typeface="Arial"/>
            </a:endParaRPr>
          </a:p>
        </p:txBody>
      </p:sp>
      <p:sp>
        <p:nvSpPr>
          <p:cNvPr id="5" name="TextBox 4">
            <a:extLst>
              <a:ext uri="{FF2B5EF4-FFF2-40B4-BE49-F238E27FC236}">
                <a16:creationId xmlns:a16="http://schemas.microsoft.com/office/drawing/2014/main" id="{5EB50118-FAB4-FC2A-142C-9D9F52F71957}"/>
              </a:ext>
            </a:extLst>
          </p:cNvPr>
          <p:cNvSpPr txBox="1"/>
          <p:nvPr/>
        </p:nvSpPr>
        <p:spPr>
          <a:xfrm>
            <a:off x="35047" y="-152400"/>
            <a:ext cx="9149938" cy="671851"/>
          </a:xfrm>
          <a:prstGeom prst="rect">
            <a:avLst/>
          </a:prstGeom>
          <a:noFill/>
        </p:spPr>
        <p:txBody>
          <a:bodyPr wrap="square">
            <a:spAutoFit/>
          </a:bodyPr>
          <a:lstStyle/>
          <a:p>
            <a:pPr>
              <a:lnSpc>
                <a:spcPct val="150000"/>
              </a:lnSpc>
              <a:buNone/>
            </a:pPr>
            <a:r>
              <a:rPr lang="en-US" sz="2800" b="1" dirty="0">
                <a:latin typeface="+mj-lt"/>
              </a:rPr>
              <a:t>Can Students Only Use MySQL Workbench?</a:t>
            </a:r>
          </a:p>
        </p:txBody>
      </p:sp>
      <p:sp>
        <p:nvSpPr>
          <p:cNvPr id="3" name="TextBox 2">
            <a:extLst>
              <a:ext uri="{FF2B5EF4-FFF2-40B4-BE49-F238E27FC236}">
                <a16:creationId xmlns:a16="http://schemas.microsoft.com/office/drawing/2014/main" id="{48D150A8-C3F0-D77C-8279-169F447391D4}"/>
              </a:ext>
            </a:extLst>
          </p:cNvPr>
          <p:cNvSpPr txBox="1"/>
          <p:nvPr/>
        </p:nvSpPr>
        <p:spPr>
          <a:xfrm>
            <a:off x="10886" y="676931"/>
            <a:ext cx="9133114" cy="5842497"/>
          </a:xfrm>
          <a:prstGeom prst="rect">
            <a:avLst/>
          </a:prstGeom>
          <a:noFill/>
        </p:spPr>
        <p:txBody>
          <a:bodyPr wrap="square">
            <a:spAutoFit/>
          </a:bodyPr>
          <a:lstStyle/>
          <a:p>
            <a:pPr>
              <a:lnSpc>
                <a:spcPct val="150000"/>
              </a:lnSpc>
              <a:buNone/>
            </a:pPr>
            <a:r>
              <a:rPr lang="en-US" sz="2800" dirty="0">
                <a:latin typeface="+mj-lt"/>
              </a:rPr>
              <a:t>Yes, </a:t>
            </a:r>
            <a:r>
              <a:rPr lang="en-US" sz="2800" b="1" dirty="0">
                <a:latin typeface="+mj-lt"/>
              </a:rPr>
              <a:t>MySQL Workbench</a:t>
            </a:r>
            <a:r>
              <a:rPr lang="en-US" sz="2800" dirty="0">
                <a:latin typeface="+mj-lt"/>
              </a:rPr>
              <a:t> is the recommended tool for this lab, as it allows you to:</a:t>
            </a:r>
          </a:p>
          <a:p>
            <a:pPr marL="601663" lvl="2" indent="-457200">
              <a:lnSpc>
                <a:spcPct val="150000"/>
              </a:lnSpc>
              <a:buFont typeface="Arial" panose="020B0604020202020204" pitchFamily="34" charset="0"/>
              <a:buChar char="•"/>
            </a:pPr>
            <a:r>
              <a:rPr lang="en-US" sz="2800" dirty="0">
                <a:latin typeface="+mj-lt"/>
              </a:rPr>
              <a:t>Create and manage databases.</a:t>
            </a:r>
          </a:p>
          <a:p>
            <a:pPr marL="601663" lvl="2" indent="-457200">
              <a:lnSpc>
                <a:spcPct val="150000"/>
              </a:lnSpc>
              <a:buFont typeface="Arial" panose="020B0604020202020204" pitchFamily="34" charset="0"/>
              <a:buChar char="•"/>
            </a:pPr>
            <a:r>
              <a:rPr lang="en-US" sz="2800" dirty="0">
                <a:latin typeface="+mj-lt"/>
              </a:rPr>
              <a:t>Write and execute SQL queries.</a:t>
            </a:r>
          </a:p>
          <a:p>
            <a:pPr marL="601663" lvl="2" indent="-457200">
              <a:lnSpc>
                <a:spcPct val="150000"/>
              </a:lnSpc>
              <a:buFont typeface="Arial" panose="020B0604020202020204" pitchFamily="34" charset="0"/>
              <a:buChar char="•"/>
            </a:pPr>
            <a:r>
              <a:rPr lang="en-US" sz="2800" dirty="0">
                <a:latin typeface="+mj-lt"/>
              </a:rPr>
              <a:t>Visualize the ER diagram.</a:t>
            </a:r>
          </a:p>
          <a:p>
            <a:pPr>
              <a:lnSpc>
                <a:spcPct val="150000"/>
              </a:lnSpc>
            </a:pPr>
            <a:r>
              <a:rPr lang="en-US" sz="2800" dirty="0">
                <a:latin typeface="+mj-lt"/>
              </a:rPr>
              <a:t>However, if you are familiar with other MySQL-compatible tools, such as </a:t>
            </a:r>
            <a:r>
              <a:rPr lang="en-US" sz="2800" b="1" dirty="0">
                <a:latin typeface="+mj-lt"/>
              </a:rPr>
              <a:t>phpMyAdmin</a:t>
            </a:r>
            <a:r>
              <a:rPr lang="en-US" sz="2800" dirty="0">
                <a:latin typeface="+mj-lt"/>
              </a:rPr>
              <a:t> or </a:t>
            </a:r>
            <a:r>
              <a:rPr lang="en-US" sz="2800" b="1" dirty="0" err="1">
                <a:latin typeface="+mj-lt"/>
              </a:rPr>
              <a:t>DBeaver</a:t>
            </a:r>
            <a:r>
              <a:rPr lang="en-US" sz="2800" dirty="0">
                <a:latin typeface="+mj-lt"/>
              </a:rPr>
              <a:t>, you can use them, but you must still follow the guidelines and requirements of the assessment using SQL.</a:t>
            </a:r>
          </a:p>
        </p:txBody>
      </p:sp>
    </p:spTree>
    <p:extLst>
      <p:ext uri="{BB962C8B-B14F-4D97-AF65-F5344CB8AC3E}">
        <p14:creationId xmlns:p14="http://schemas.microsoft.com/office/powerpoint/2010/main" val="1536422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1737</TotalTime>
  <Words>3774</Words>
  <Application>Microsoft Office PowerPoint</Application>
  <PresentationFormat>On-screen Show (4:3)</PresentationFormat>
  <Paragraphs>399</Paragraphs>
  <Slides>68</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68</vt:i4>
      </vt:variant>
    </vt:vector>
  </HeadingPairs>
  <TitlesOfParts>
    <vt:vector size="73" baseType="lpstr">
      <vt:lpstr>Arial</vt:lpstr>
      <vt:lpstr>Calibri</vt:lpstr>
      <vt:lpstr>Wingdings</vt:lpstr>
      <vt:lpstr>Office Theme</vt:lpstr>
      <vt:lpstr>1_Office Theme</vt:lpstr>
      <vt:lpstr>Explore Relational Data in Azure</vt:lpstr>
      <vt:lpstr>Week 8 – Lab 4</vt:lpstr>
      <vt:lpstr>Week 8 – Lab 4</vt:lpstr>
      <vt:lpstr>Week 8 – Lab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660</cp:revision>
  <dcterms:created xsi:type="dcterms:W3CDTF">2025-03-04T09:15:26Z</dcterms:created>
  <dcterms:modified xsi:type="dcterms:W3CDTF">2025-04-27T22:34:13Z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2025-02-17T00:00:00Z</vt:filetime>
  </property>
  <property fmtid="{D5CDD505-2E9C-101B-9397-08002B2CF9AE}" pid="3" name="LastSaved">
    <vt:filetime>2025-03-04T00:00:00Z</vt:filetime>
  </property>
</Properties>
</file>